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8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224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3078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C2D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>
            <a:spLocks noChangeAspect="1"/>
          </p:cNvSpPr>
          <p:nvPr/>
        </p:nvSpPr>
        <p:spPr>
          <a:xfrm>
            <a:off x="7714593" y="1345852"/>
            <a:ext cx="3852567" cy="3852567"/>
          </a:xfrm>
          <a:prstGeom prst="ellipse">
            <a:avLst/>
          </a:prstGeom>
          <a:solidFill>
            <a:srgbClr val="FFFFFF"/>
          </a:solidFill>
          <a:ln w="25400">
            <a:solidFill>
              <a:srgbClr val="2F7FD1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pic>
        <p:nvPicPr>
          <p:cNvPr id="3" name="Image 0" descr="/tmp/claude-0/-home-claude/808b70b1-e707-5e9b-ab9d-92271af400f3/scratchpad/assets/log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2022" y="1580444"/>
            <a:ext cx="3371298" cy="3371298"/>
          </a:xfrm>
          <a:prstGeom prst="ellipse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22960" y="2331720"/>
            <a:ext cx="7589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Safety Göttingen</a:t>
            </a:r>
            <a:endParaRPr lang="en-US" sz="5400" dirty="0"/>
          </a:p>
        </p:txBody>
      </p:sp>
      <p:sp>
        <p:nvSpPr>
          <p:cNvPr id="5" name="Text 2"/>
          <p:cNvSpPr txBox="1"/>
          <p:nvPr/>
        </p:nvSpPr>
        <p:spPr>
          <a:xfrm>
            <a:off x="868680" y="361188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BBD2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&amp; Discussion Group</a:t>
            </a:r>
            <a:endParaRPr lang="en-US" sz="2600" dirty="0"/>
          </a:p>
        </p:txBody>
      </p:sp>
      <p:sp>
        <p:nvSpPr>
          <p:cNvPr id="6" name="Text 3"/>
          <p:cNvSpPr txBox="1"/>
          <p:nvPr/>
        </p:nvSpPr>
        <p:spPr>
          <a:xfrm>
            <a:off x="868680" y="416052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i="1" dirty="0">
                <a:solidFill>
                  <a:srgbClr val="88A9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October 2026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1E63B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Logistics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822960" y="1508760"/>
            <a:ext cx="384048" cy="384048"/>
          </a:xfrm>
          <a:prstGeom prst="ellipse">
            <a:avLst/>
          </a:prstGeom>
          <a:solidFill>
            <a:srgbClr val="1E63B0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4" name="Text 2"/>
          <p:cNvSpPr txBox="1"/>
          <p:nvPr/>
        </p:nvSpPr>
        <p:spPr>
          <a:xfrm>
            <a:off x="1499616" y="1307592"/>
            <a:ext cx="983894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1E6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Organizers</a:t>
            </a:r>
            <a:r>
              <a:rPr lang="en-US" sz="2300" dirty="0">
                <a:solidFill>
                  <a:srgbClr val="163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Sara Rajaram &amp; Goirik Chakrabarty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822960" y="2331720"/>
            <a:ext cx="384048" cy="384048"/>
          </a:xfrm>
          <a:prstGeom prst="ellipse">
            <a:avLst/>
          </a:prstGeom>
          <a:solidFill>
            <a:srgbClr val="1E63B0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6" name="Text 4"/>
          <p:cNvSpPr txBox="1"/>
          <p:nvPr/>
        </p:nvSpPr>
        <p:spPr>
          <a:xfrm>
            <a:off x="1499616" y="2130552"/>
            <a:ext cx="983894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1E6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Frequency</a:t>
            </a:r>
            <a:r>
              <a:rPr lang="en-US" sz="2300" dirty="0">
                <a:solidFill>
                  <a:srgbClr val="163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Tentatively biweekly, with breaks</a:t>
            </a:r>
            <a:endParaRPr lang="en-US" sz="2300" dirty="0"/>
          </a:p>
        </p:txBody>
      </p:sp>
      <p:sp>
        <p:nvSpPr>
          <p:cNvPr id="7" name="Shape 5"/>
          <p:cNvSpPr/>
          <p:nvPr/>
        </p:nvSpPr>
        <p:spPr>
          <a:xfrm>
            <a:off x="822960" y="3154680"/>
            <a:ext cx="384048" cy="384048"/>
          </a:xfrm>
          <a:prstGeom prst="ellipse">
            <a:avLst/>
          </a:prstGeom>
          <a:solidFill>
            <a:srgbClr val="1E63B0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8" name="Text 6"/>
          <p:cNvSpPr txBox="1"/>
          <p:nvPr/>
        </p:nvSpPr>
        <p:spPr>
          <a:xfrm>
            <a:off x="1499616" y="2953512"/>
            <a:ext cx="983894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1E6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Location</a:t>
            </a:r>
            <a:r>
              <a:rPr lang="en-US" sz="2300" dirty="0">
                <a:solidFill>
                  <a:srgbClr val="163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This room or the 2nd-floor conference room — TBD (join the WhatsApp group for updates)</a:t>
            </a:r>
            <a:endParaRPr lang="en-US" sz="2300" dirty="0"/>
          </a:p>
        </p:txBody>
      </p:sp>
      <p:sp>
        <p:nvSpPr>
          <p:cNvPr id="9" name="Shape 7"/>
          <p:cNvSpPr/>
          <p:nvPr/>
        </p:nvSpPr>
        <p:spPr>
          <a:xfrm>
            <a:off x="822960" y="3977640"/>
            <a:ext cx="384048" cy="384048"/>
          </a:xfrm>
          <a:prstGeom prst="ellipse">
            <a:avLst/>
          </a:prstGeom>
          <a:solidFill>
            <a:srgbClr val="1E63B0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0" name="Text 8"/>
          <p:cNvSpPr txBox="1"/>
          <p:nvPr/>
        </p:nvSpPr>
        <p:spPr>
          <a:xfrm>
            <a:off x="1499616" y="3776472"/>
            <a:ext cx="983894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1E6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</a:t>
            </a:r>
            <a:r>
              <a:rPr lang="en-US" sz="2300" dirty="0">
                <a:solidFill>
                  <a:srgbClr val="163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Funded by BlueDot Rapid Grants for at least a few meetings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822960" y="4800600"/>
            <a:ext cx="384048" cy="384048"/>
          </a:xfrm>
          <a:prstGeom prst="ellipse">
            <a:avLst/>
          </a:prstGeom>
          <a:solidFill>
            <a:srgbClr val="1E63B0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2" name="Text 10"/>
          <p:cNvSpPr txBox="1"/>
          <p:nvPr/>
        </p:nvSpPr>
        <p:spPr>
          <a:xfrm>
            <a:off x="1499616" y="4599432"/>
            <a:ext cx="983894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1E6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Speakers</a:t>
            </a:r>
            <a:r>
              <a:rPr lang="en-US" sz="2300" dirty="0">
                <a:solidFill>
                  <a:srgbClr val="163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Eventually, pending external funding, we'd like to invite speakers</a:t>
            </a:r>
            <a:endParaRPr lang="en-US" sz="2300" dirty="0"/>
          </a:p>
        </p:txBody>
      </p:sp>
      <p:sp>
        <p:nvSpPr>
          <p:cNvPr id="13" name="Shape 11"/>
          <p:cNvSpPr/>
          <p:nvPr/>
        </p:nvSpPr>
        <p:spPr>
          <a:xfrm>
            <a:off x="822960" y="5623560"/>
            <a:ext cx="384048" cy="384048"/>
          </a:xfrm>
          <a:prstGeom prst="ellipse">
            <a:avLst/>
          </a:prstGeom>
          <a:solidFill>
            <a:srgbClr val="1E63B0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4" name="Text 12"/>
          <p:cNvSpPr txBox="1"/>
          <p:nvPr/>
        </p:nvSpPr>
        <p:spPr>
          <a:xfrm>
            <a:off x="1499616" y="5422392"/>
            <a:ext cx="983894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1E6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</a:t>
            </a:r>
            <a:r>
              <a:rPr lang="en-US" sz="2300" dirty="0">
                <a:solidFill>
                  <a:srgbClr val="163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Informal — a paper, a presentation, or discussion of a blog post</a:t>
            </a:r>
            <a:endParaRPr lang="en-US" sz="230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419088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5B78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Safety Göttingen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11094415" y="6419088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B78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1E63B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Topics of Interest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58368" y="1170432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B78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of 2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822960" y="1783080"/>
            <a:ext cx="384048" cy="384048"/>
          </a:xfrm>
          <a:prstGeom prst="ellipse">
            <a:avLst/>
          </a:prstGeom>
          <a:solidFill>
            <a:srgbClr val="1E63B0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1499616" y="1581912"/>
            <a:ext cx="983894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6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Multi-agent interactions</a:t>
            </a:r>
            <a:r>
              <a:rPr lang="en-US" sz="2400" dirty="0">
                <a:solidFill>
                  <a:srgbClr val="163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infectious jailbreaks, emergent collusion, monitoring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822960" y="2679192"/>
            <a:ext cx="384048" cy="384048"/>
          </a:xfrm>
          <a:prstGeom prst="ellipse">
            <a:avLst/>
          </a:prstGeom>
          <a:solidFill>
            <a:srgbClr val="1E63B0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8" name="Text 6"/>
          <p:cNvSpPr txBox="1"/>
          <p:nvPr/>
        </p:nvSpPr>
        <p:spPr>
          <a:xfrm>
            <a:off x="822960" y="26791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499616" y="2478024"/>
            <a:ext cx="983894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6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Emergent misalignment</a:t>
            </a:r>
            <a:r>
              <a:rPr lang="en-US" sz="2400" dirty="0">
                <a:solidFill>
                  <a:srgbClr val="163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narrow finetuning can induce broad misalignment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822960" y="3575304"/>
            <a:ext cx="384048" cy="384048"/>
          </a:xfrm>
          <a:prstGeom prst="ellipse">
            <a:avLst/>
          </a:prstGeom>
          <a:solidFill>
            <a:srgbClr val="1E63B0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1" name="Text 9"/>
          <p:cNvSpPr txBox="1"/>
          <p:nvPr/>
        </p:nvSpPr>
        <p:spPr>
          <a:xfrm>
            <a:off x="822960" y="35753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1499616" y="3374136"/>
            <a:ext cx="983894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6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Benchmarks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22960" y="4471416"/>
            <a:ext cx="384048" cy="384048"/>
          </a:xfrm>
          <a:prstGeom prst="ellipse">
            <a:avLst/>
          </a:prstGeom>
          <a:solidFill>
            <a:srgbClr val="1E63B0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4" name="Text 12"/>
          <p:cNvSpPr txBox="1"/>
          <p:nvPr/>
        </p:nvSpPr>
        <p:spPr>
          <a:xfrm>
            <a:off x="822960" y="447141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499616" y="4270248"/>
            <a:ext cx="983894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6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Famous incidents</a:t>
            </a:r>
            <a:r>
              <a:rPr lang="en-US" sz="2400" dirty="0">
                <a:solidFill>
                  <a:srgbClr val="163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HuggingFace and others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822960" y="5367528"/>
            <a:ext cx="384048" cy="384048"/>
          </a:xfrm>
          <a:prstGeom prst="ellipse">
            <a:avLst/>
          </a:prstGeom>
          <a:solidFill>
            <a:srgbClr val="1E63B0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7" name="Text 15"/>
          <p:cNvSpPr txBox="1"/>
          <p:nvPr/>
        </p:nvSpPr>
        <p:spPr>
          <a:xfrm>
            <a:off x="822960" y="53675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1499616" y="5166360"/>
            <a:ext cx="983894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6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Alignment metrics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6419088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5B78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Safety Göttingen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11094415" y="6419088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B78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1E63B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Topics of Interest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58368" y="1170432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B78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of 2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822960" y="1783080"/>
            <a:ext cx="384048" cy="384048"/>
          </a:xfrm>
          <a:prstGeom prst="ellipse">
            <a:avLst/>
          </a:prstGeom>
          <a:solidFill>
            <a:srgbClr val="1E63B0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1499616" y="1581912"/>
            <a:ext cx="983894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6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CoT monitoring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822960" y="2679192"/>
            <a:ext cx="384048" cy="384048"/>
          </a:xfrm>
          <a:prstGeom prst="ellipse">
            <a:avLst/>
          </a:prstGeom>
          <a:solidFill>
            <a:srgbClr val="1E63B0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8" name="Text 6"/>
          <p:cNvSpPr txBox="1"/>
          <p:nvPr/>
        </p:nvSpPr>
        <p:spPr>
          <a:xfrm>
            <a:off x="822960" y="26791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499616" y="2478024"/>
            <a:ext cx="983894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6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Scaling &amp; autonomy</a:t>
            </a:r>
            <a:r>
              <a:rPr lang="en-US" sz="2400" dirty="0">
                <a:solidFill>
                  <a:srgbClr val="163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recursive self-improvement, continual learning, long-horizon tasks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822960" y="3575304"/>
            <a:ext cx="384048" cy="384048"/>
          </a:xfrm>
          <a:prstGeom prst="ellipse">
            <a:avLst/>
          </a:prstGeom>
          <a:solidFill>
            <a:srgbClr val="1E63B0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1" name="Text 9"/>
          <p:cNvSpPr txBox="1"/>
          <p:nvPr/>
        </p:nvSpPr>
        <p:spPr>
          <a:xfrm>
            <a:off x="822960" y="35753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1499616" y="3374136"/>
            <a:ext cx="983894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6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LLMs as moral patients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22960" y="4471416"/>
            <a:ext cx="384048" cy="384048"/>
          </a:xfrm>
          <a:prstGeom prst="ellipse">
            <a:avLst/>
          </a:prstGeom>
          <a:solidFill>
            <a:srgbClr val="1E63B0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4" name="Text 12"/>
          <p:cNvSpPr txBox="1"/>
          <p:nvPr/>
        </p:nvSpPr>
        <p:spPr>
          <a:xfrm>
            <a:off x="822960" y="447141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499616" y="4270248"/>
            <a:ext cx="983894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6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Scary new tech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822960" y="5367528"/>
            <a:ext cx="384048" cy="384048"/>
          </a:xfrm>
          <a:prstGeom prst="ellipse">
            <a:avLst/>
          </a:prstGeom>
          <a:solidFill>
            <a:srgbClr val="1E63B0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7" name="Text 15"/>
          <p:cNvSpPr txBox="1"/>
          <p:nvPr/>
        </p:nvSpPr>
        <p:spPr>
          <a:xfrm>
            <a:off x="822960" y="53675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1499616" y="5166360"/>
            <a:ext cx="983894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6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others</a:t>
            </a:r>
            <a:r>
              <a:rPr lang="en-US" sz="2400" dirty="0">
                <a:solidFill>
                  <a:srgbClr val="163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open to suggestions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6419088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5B78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Safety Göttingen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11094415" y="6419088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B78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1E63B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Upcoming Schedule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600200"/>
            <a:ext cx="10881360" cy="914400"/>
          </a:xfrm>
          <a:prstGeom prst="roundRect">
            <a:avLst>
              <a:gd name="adj" fmla="val 10000"/>
            </a:avLst>
          </a:prstGeom>
          <a:solidFill>
            <a:srgbClr val="EAF2FC"/>
          </a:solidFill>
          <a:ln w="12700">
            <a:solidFill>
              <a:srgbClr val="D4E4F6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4" name="Shape 2"/>
          <p:cNvSpPr/>
          <p:nvPr/>
        </p:nvSpPr>
        <p:spPr>
          <a:xfrm>
            <a:off x="868680" y="1783080"/>
            <a:ext cx="1737360" cy="548640"/>
          </a:xfrm>
          <a:prstGeom prst="roundRect">
            <a:avLst>
              <a:gd name="adj" fmla="val 13333"/>
            </a:avLst>
          </a:prstGeom>
          <a:solidFill>
            <a:srgbClr val="1E63B0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5" name="Text 3"/>
          <p:cNvSpPr txBox="1"/>
          <p:nvPr/>
        </p:nvSpPr>
        <p:spPr>
          <a:xfrm>
            <a:off x="868680" y="178308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Oct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880360" y="1709928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63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Multi-agent interactions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880360" y="2103120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dirty="0">
                <a:solidFill>
                  <a:srgbClr val="5B78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Sara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640080" y="2715768"/>
            <a:ext cx="10881360" cy="914400"/>
          </a:xfrm>
          <a:prstGeom prst="roundRect">
            <a:avLst>
              <a:gd name="adj" fmla="val 10000"/>
            </a:avLst>
          </a:prstGeom>
          <a:solidFill>
            <a:srgbClr val="EAF2FC"/>
          </a:solidFill>
          <a:ln w="12700">
            <a:solidFill>
              <a:srgbClr val="D4E4F6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9" name="Shape 7"/>
          <p:cNvSpPr/>
          <p:nvPr/>
        </p:nvSpPr>
        <p:spPr>
          <a:xfrm>
            <a:off x="868680" y="2898648"/>
            <a:ext cx="1737360" cy="548640"/>
          </a:xfrm>
          <a:prstGeom prst="roundRect">
            <a:avLst>
              <a:gd name="adj" fmla="val 13333"/>
            </a:avLst>
          </a:prstGeom>
          <a:solidFill>
            <a:srgbClr val="1E63B0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0" name="Text 8"/>
          <p:cNvSpPr txBox="1"/>
          <p:nvPr/>
        </p:nvSpPr>
        <p:spPr>
          <a:xfrm>
            <a:off x="868680" y="2898648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Oct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880360" y="2825496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63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Post-training alignment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2880360" y="3218688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dirty="0">
                <a:solidFill>
                  <a:srgbClr val="5B78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Goirik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640080" y="3831336"/>
            <a:ext cx="10881360" cy="914400"/>
          </a:xfrm>
          <a:prstGeom prst="roundRect">
            <a:avLst>
              <a:gd name="adj" fmla="val 10000"/>
            </a:avLst>
          </a:prstGeom>
          <a:solidFill>
            <a:srgbClr val="EAF2FC"/>
          </a:solidFill>
          <a:ln w="12700">
            <a:solidFill>
              <a:srgbClr val="D4E4F6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14" name="Shape 12"/>
          <p:cNvSpPr/>
          <p:nvPr/>
        </p:nvSpPr>
        <p:spPr>
          <a:xfrm>
            <a:off x="868680" y="4014216"/>
            <a:ext cx="1737360" cy="548640"/>
          </a:xfrm>
          <a:prstGeom prst="roundRect">
            <a:avLst>
              <a:gd name="adj" fmla="val 13333"/>
            </a:avLst>
          </a:prstGeom>
          <a:solidFill>
            <a:srgbClr val="1E63B0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5" name="Text 13"/>
          <p:cNvSpPr txBox="1"/>
          <p:nvPr/>
        </p:nvSpPr>
        <p:spPr>
          <a:xfrm>
            <a:off x="868680" y="4014216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 Nov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2880360" y="3941064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63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HuggingFace incident</a:t>
            </a:r>
            <a:endParaRPr lang="en-US" sz="2400" dirty="0"/>
          </a:p>
        </p:txBody>
      </p:sp>
      <p:sp>
        <p:nvSpPr>
          <p:cNvPr id="17" name="Text 15"/>
          <p:cNvSpPr txBox="1"/>
          <p:nvPr/>
        </p:nvSpPr>
        <p:spPr>
          <a:xfrm>
            <a:off x="2880360" y="4334256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dirty="0">
                <a:solidFill>
                  <a:srgbClr val="5B78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Emma Stein (Gipp Lab)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640080" y="4946904"/>
            <a:ext cx="10881360" cy="914400"/>
          </a:xfrm>
          <a:prstGeom prst="roundRect">
            <a:avLst>
              <a:gd name="adj" fmla="val 10000"/>
            </a:avLst>
          </a:prstGeom>
          <a:solidFill>
            <a:srgbClr val="F4F8FD"/>
          </a:solidFill>
          <a:ln w="12700">
            <a:solidFill>
              <a:srgbClr val="DCE7F4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19" name="Shape 17"/>
          <p:cNvSpPr/>
          <p:nvPr/>
        </p:nvSpPr>
        <p:spPr>
          <a:xfrm>
            <a:off x="868680" y="5129784"/>
            <a:ext cx="1737360" cy="548640"/>
          </a:xfrm>
          <a:prstGeom prst="roundRect">
            <a:avLst>
              <a:gd name="adj" fmla="val 13333"/>
            </a:avLst>
          </a:prstGeom>
          <a:solidFill>
            <a:srgbClr val="5B7891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20" name="Text 18"/>
          <p:cNvSpPr txBox="1"/>
          <p:nvPr/>
        </p:nvSpPr>
        <p:spPr>
          <a:xfrm>
            <a:off x="868680" y="5129784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TBD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2880360" y="5056632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63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Subsequent meetings</a:t>
            </a:r>
            <a:endParaRPr lang="en-US" sz="2400" dirty="0"/>
          </a:p>
        </p:txBody>
      </p:sp>
      <p:sp>
        <p:nvSpPr>
          <p:cNvPr id="22" name="Text 20"/>
          <p:cNvSpPr txBox="1"/>
          <p:nvPr/>
        </p:nvSpPr>
        <p:spPr>
          <a:xfrm>
            <a:off x="2880360" y="5449824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dirty="0">
                <a:solidFill>
                  <a:srgbClr val="5B78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be announced</a:t>
            </a:r>
            <a:endParaRPr lang="en-US" sz="22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419088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5B78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Safety Göttingen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11094415" y="6419088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B78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1E63B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Resources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691640"/>
            <a:ext cx="5257800" cy="1143000"/>
          </a:xfrm>
          <a:prstGeom prst="roundRect">
            <a:avLst>
              <a:gd name="adj" fmla="val 8000"/>
            </a:avLst>
          </a:prstGeom>
          <a:solidFill>
            <a:srgbClr val="EAF2FC"/>
          </a:solidFill>
          <a:ln w="12700">
            <a:solidFill>
              <a:srgbClr val="D4E4F6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4" name="Shape 2"/>
          <p:cNvSpPr/>
          <p:nvPr/>
        </p:nvSpPr>
        <p:spPr>
          <a:xfrm>
            <a:off x="960120" y="2116836"/>
            <a:ext cx="292608" cy="292608"/>
          </a:xfrm>
          <a:prstGeom prst="ellipse">
            <a:avLst/>
          </a:prstGeom>
          <a:solidFill>
            <a:srgbClr val="1E63B0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5" name="Text 3"/>
          <p:cNvSpPr txBox="1"/>
          <p:nvPr/>
        </p:nvSpPr>
        <p:spPr>
          <a:xfrm>
            <a:off x="1508760" y="1691640"/>
            <a:ext cx="4206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63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LessWrong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263640" y="1691640"/>
            <a:ext cx="5257800" cy="1143000"/>
          </a:xfrm>
          <a:prstGeom prst="roundRect">
            <a:avLst>
              <a:gd name="adj" fmla="val 8000"/>
            </a:avLst>
          </a:prstGeom>
          <a:solidFill>
            <a:srgbClr val="EAF2FC"/>
          </a:solidFill>
          <a:ln w="12700">
            <a:solidFill>
              <a:srgbClr val="D4E4F6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7" name="Shape 5"/>
          <p:cNvSpPr/>
          <p:nvPr/>
        </p:nvSpPr>
        <p:spPr>
          <a:xfrm>
            <a:off x="6583680" y="2116836"/>
            <a:ext cx="292608" cy="292608"/>
          </a:xfrm>
          <a:prstGeom prst="ellipse">
            <a:avLst/>
          </a:prstGeom>
          <a:solidFill>
            <a:srgbClr val="1E63B0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8" name="Text 6"/>
          <p:cNvSpPr txBox="1"/>
          <p:nvPr/>
        </p:nvSpPr>
        <p:spPr>
          <a:xfrm>
            <a:off x="7132320" y="1691640"/>
            <a:ext cx="4206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63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Nathan Lambert — Interconnects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640080" y="3108960"/>
            <a:ext cx="5257800" cy="1143000"/>
          </a:xfrm>
          <a:prstGeom prst="roundRect">
            <a:avLst>
              <a:gd name="adj" fmla="val 8000"/>
            </a:avLst>
          </a:prstGeom>
          <a:solidFill>
            <a:srgbClr val="EAF2FC"/>
          </a:solidFill>
          <a:ln w="12700">
            <a:solidFill>
              <a:srgbClr val="D4E4F6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10" name="Shape 8"/>
          <p:cNvSpPr/>
          <p:nvPr/>
        </p:nvSpPr>
        <p:spPr>
          <a:xfrm>
            <a:off x="960120" y="3534156"/>
            <a:ext cx="292608" cy="292608"/>
          </a:xfrm>
          <a:prstGeom prst="ellipse">
            <a:avLst/>
          </a:prstGeom>
          <a:solidFill>
            <a:srgbClr val="1E63B0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1" name="Text 9"/>
          <p:cNvSpPr txBox="1"/>
          <p:nvPr/>
        </p:nvSpPr>
        <p:spPr>
          <a:xfrm>
            <a:off x="1508760" y="3108960"/>
            <a:ext cx="4206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63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 Substack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6263640" y="3108960"/>
            <a:ext cx="5257800" cy="1143000"/>
          </a:xfrm>
          <a:prstGeom prst="roundRect">
            <a:avLst>
              <a:gd name="adj" fmla="val 8000"/>
            </a:avLst>
          </a:prstGeom>
          <a:solidFill>
            <a:srgbClr val="EAF2FC"/>
          </a:solidFill>
          <a:ln w="12700">
            <a:solidFill>
              <a:srgbClr val="D4E4F6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13" name="Shape 11"/>
          <p:cNvSpPr/>
          <p:nvPr/>
        </p:nvSpPr>
        <p:spPr>
          <a:xfrm>
            <a:off x="6583680" y="3534156"/>
            <a:ext cx="292608" cy="292608"/>
          </a:xfrm>
          <a:prstGeom prst="ellipse">
            <a:avLst/>
          </a:prstGeom>
          <a:solidFill>
            <a:srgbClr val="1E63B0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4" name="Text 12"/>
          <p:cNvSpPr txBox="1"/>
          <p:nvPr/>
        </p:nvSpPr>
        <p:spPr>
          <a:xfrm>
            <a:off x="7132320" y="3108960"/>
            <a:ext cx="4206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63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Dwarkesh Podcast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640080" y="4526280"/>
            <a:ext cx="5257800" cy="1143000"/>
          </a:xfrm>
          <a:prstGeom prst="roundRect">
            <a:avLst>
              <a:gd name="adj" fmla="val 8000"/>
            </a:avLst>
          </a:prstGeom>
          <a:solidFill>
            <a:srgbClr val="EAF2FC"/>
          </a:solidFill>
          <a:ln w="12700">
            <a:solidFill>
              <a:srgbClr val="D4E4F6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16" name="Shape 14"/>
          <p:cNvSpPr/>
          <p:nvPr/>
        </p:nvSpPr>
        <p:spPr>
          <a:xfrm>
            <a:off x="960120" y="4951476"/>
            <a:ext cx="292608" cy="292608"/>
          </a:xfrm>
          <a:prstGeom prst="ellipse">
            <a:avLst/>
          </a:prstGeom>
          <a:solidFill>
            <a:srgbClr val="1E63B0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7" name="Text 15"/>
          <p:cNvSpPr txBox="1"/>
          <p:nvPr/>
        </p:nvSpPr>
        <p:spPr>
          <a:xfrm>
            <a:off x="1508760" y="4526280"/>
            <a:ext cx="4206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63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Redwood Research blog</a:t>
            </a:r>
            <a:endParaRPr lang="en-US" sz="2400" dirty="0"/>
          </a:p>
        </p:txBody>
      </p:sp>
      <p:sp>
        <p:nvSpPr>
          <p:cNvPr id="18" name="Shape 16"/>
          <p:cNvSpPr/>
          <p:nvPr/>
        </p:nvSpPr>
        <p:spPr>
          <a:xfrm>
            <a:off x="6263640" y="4526280"/>
            <a:ext cx="5257800" cy="1143000"/>
          </a:xfrm>
          <a:prstGeom prst="roundRect">
            <a:avLst>
              <a:gd name="adj" fmla="val 8000"/>
            </a:avLst>
          </a:prstGeom>
          <a:solidFill>
            <a:srgbClr val="EAF2FC"/>
          </a:solidFill>
          <a:ln w="12700">
            <a:solidFill>
              <a:srgbClr val="D4E4F6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19" name="Shape 17"/>
          <p:cNvSpPr/>
          <p:nvPr/>
        </p:nvSpPr>
        <p:spPr>
          <a:xfrm>
            <a:off x="6583680" y="4951476"/>
            <a:ext cx="292608" cy="292608"/>
          </a:xfrm>
          <a:prstGeom prst="ellipse">
            <a:avLst/>
          </a:prstGeom>
          <a:solidFill>
            <a:srgbClr val="1E63B0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20" name="Text 18"/>
          <p:cNvSpPr txBox="1"/>
          <p:nvPr/>
        </p:nvSpPr>
        <p:spPr>
          <a:xfrm>
            <a:off x="7132320" y="4526280"/>
            <a:ext cx="4206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63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Apollo Research blog</a:t>
            </a:r>
            <a:endParaRPr lang="en-US" sz="2400" dirty="0"/>
          </a:p>
        </p:txBody>
      </p:sp>
      <p:sp>
        <p:nvSpPr>
          <p:cNvPr id="21" name="Text 19"/>
          <p:cNvSpPr txBox="1"/>
          <p:nvPr/>
        </p:nvSpPr>
        <p:spPr>
          <a:xfrm>
            <a:off x="640080" y="6419088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5B78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Safety Göttingen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11094415" y="6419088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B78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C2D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1691640"/>
            <a:ext cx="6400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Join the WhatsApp group</a:t>
            </a:r>
            <a:endParaRPr lang="en-US" sz="4200" dirty="0"/>
          </a:p>
        </p:txBody>
      </p:sp>
      <p:sp>
        <p:nvSpPr>
          <p:cNvPr id="4" name="Text 2"/>
          <p:cNvSpPr txBox="1"/>
          <p:nvPr/>
        </p:nvSpPr>
        <p:spPr>
          <a:xfrm>
            <a:off x="1082041" y="3200400"/>
            <a:ext cx="6217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i="1" dirty="0">
                <a:solidFill>
                  <a:srgbClr val="88A9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Safety Göttingen · Reading &amp; Discussion Group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001000" y="1600200"/>
            <a:ext cx="3520440" cy="3611880"/>
          </a:xfrm>
          <a:prstGeom prst="roundRect">
            <a:avLst>
              <a:gd name="adj" fmla="val 311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DE"/>
          </a:p>
        </p:txBody>
      </p:sp>
      <p:pic>
        <p:nvPicPr>
          <p:cNvPr id="6" name="Image 0" descr="/tmp/claude-0/-home-claude/808b70b1-e707-5e9b-ab9d-92271af400f3/scratchpad/assets/q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1901952"/>
            <a:ext cx="2926080" cy="292608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001000" y="4736592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C2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 group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251</Words>
  <Application>Microsoft Macintosh PowerPoint</Application>
  <PresentationFormat>Widescreen</PresentationFormat>
  <Paragraphs>74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Safety Göttingen</dc:title>
  <dc:subject>PptxGenJS Presentation</dc:subject>
  <dc:creator>AI Safety Göttingen</dc:creator>
  <cp:lastModifiedBy>Rajaram, Sara</cp:lastModifiedBy>
  <cp:revision>5</cp:revision>
  <dcterms:created xsi:type="dcterms:W3CDTF">2026-10-12T07:49:13Z</dcterms:created>
  <dcterms:modified xsi:type="dcterms:W3CDTF">2026-10-12T08:06:31Z</dcterms:modified>
</cp:coreProperties>
</file>