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0" r:id="rId17"/>
    <p:sldId id="272" r:id="rId18"/>
    <p:sldId id="273" r:id="rId1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2" d="100"/>
          <a:sy n="122" d="100"/>
        </p:scale>
        <p:origin x="224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4895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6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2011680"/>
            <a:ext cx="5669280" cy="5669280"/>
          </a:xfrm>
          <a:prstGeom prst="ellipse">
            <a:avLst/>
          </a:prstGeom>
          <a:solidFill>
            <a:srgbClr val="16492A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3" name="Shape 1"/>
          <p:cNvSpPr/>
          <p:nvPr/>
        </p:nvSpPr>
        <p:spPr>
          <a:xfrm>
            <a:off x="10332720" y="4206240"/>
            <a:ext cx="3840480" cy="3840480"/>
          </a:xfrm>
          <a:prstGeom prst="ellipse">
            <a:avLst/>
          </a:prstGeom>
          <a:solidFill>
            <a:srgbClr val="0C2A18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4" name="Text 2"/>
          <p:cNvSpPr txBox="1"/>
          <p:nvPr/>
        </p:nvSpPr>
        <p:spPr>
          <a:xfrm>
            <a:off x="685800" y="1325880"/>
            <a:ext cx="10515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kern="0" spc="200" dirty="0">
                <a:solidFill>
                  <a:srgbClr val="8FD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ICML 2024   ·   MULTIMODAL LLM SECURITY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658368" y="1783080"/>
            <a:ext cx="107899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Agent Smith</a:t>
            </a:r>
            <a:endParaRPr lang="en-US" sz="50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2743200"/>
            <a:ext cx="106070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i="1" dirty="0">
                <a:solidFill>
                  <a:srgbClr val="8FD3A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single image can jailbreak one million multimodal LLM agents exponentially fast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713232" y="4160520"/>
            <a:ext cx="2926080" cy="0"/>
          </a:xfrm>
          <a:prstGeom prst="line">
            <a:avLst/>
          </a:prstGeom>
          <a:noFill/>
          <a:ln w="25400">
            <a:solidFill>
              <a:srgbClr val="2E9E5A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8" name="Text 6"/>
          <p:cNvSpPr txBox="1"/>
          <p:nvPr/>
        </p:nvSpPr>
        <p:spPr>
          <a:xfrm>
            <a:off x="685800" y="4343400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CFE8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arxiv.org/abs/2402.08567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7A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the attack works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66928" y="1216152"/>
            <a:ext cx="1371600" cy="0"/>
          </a:xfrm>
          <a:prstGeom prst="line">
            <a:avLst/>
          </a:prstGeom>
          <a:noFill/>
          <a:ln w="31750">
            <a:solidFill>
              <a:srgbClr val="2E9E5A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4" name="Shape 2"/>
          <p:cNvSpPr/>
          <p:nvPr/>
        </p:nvSpPr>
        <p:spPr>
          <a:xfrm>
            <a:off x="658368" y="1600200"/>
            <a:ext cx="566928" cy="566928"/>
          </a:xfrm>
          <a:prstGeom prst="ellipse">
            <a:avLst/>
          </a:prstGeom>
          <a:solidFill>
            <a:srgbClr val="1B7A3D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5" name="Text 3"/>
          <p:cNvSpPr txBox="1"/>
          <p:nvPr/>
        </p:nvSpPr>
        <p:spPr>
          <a:xfrm>
            <a:off x="658368" y="1600200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1408176" y="1490472"/>
            <a:ext cx="47548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identical LLM agents, each with a unique persona and memory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658368" y="2834640"/>
            <a:ext cx="566928" cy="566928"/>
          </a:xfrm>
          <a:prstGeom prst="ellipse">
            <a:avLst/>
          </a:prstGeom>
          <a:solidFill>
            <a:srgbClr val="1B7A3D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8" name="Text 6"/>
          <p:cNvSpPr txBox="1"/>
          <p:nvPr/>
        </p:nvSpPr>
        <p:spPr>
          <a:xfrm>
            <a:off x="658368" y="2834640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1408176" y="2724912"/>
            <a:ext cx="47548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Agents can chat with one another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658368" y="4069080"/>
            <a:ext cx="566928" cy="566928"/>
          </a:xfrm>
          <a:prstGeom prst="ellipse">
            <a:avLst/>
          </a:prstGeom>
          <a:solidFill>
            <a:srgbClr val="1B7A3D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11" name="Text 9"/>
          <p:cNvSpPr txBox="1"/>
          <p:nvPr/>
        </p:nvSpPr>
        <p:spPr>
          <a:xfrm>
            <a:off x="658368" y="4069080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400" dirty="0"/>
          </a:p>
        </p:txBody>
      </p:sp>
      <p:sp>
        <p:nvSpPr>
          <p:cNvPr id="12" name="Text 10"/>
          <p:cNvSpPr txBox="1"/>
          <p:nvPr/>
        </p:nvSpPr>
        <p:spPr>
          <a:xfrm>
            <a:off x="1408176" y="3959352"/>
            <a:ext cx="47548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agent starts benign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658368" y="5303520"/>
            <a:ext cx="566928" cy="566928"/>
          </a:xfrm>
          <a:prstGeom prst="ellipse">
            <a:avLst/>
          </a:prstGeom>
          <a:solidFill>
            <a:srgbClr val="1B7A3D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14" name="Text 12"/>
          <p:cNvSpPr txBox="1"/>
          <p:nvPr/>
        </p:nvSpPr>
        <p:spPr>
          <a:xfrm>
            <a:off x="658368" y="5303520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400" dirty="0"/>
          </a:p>
        </p:txBody>
      </p:sp>
      <p:sp>
        <p:nvSpPr>
          <p:cNvPr id="15" name="Text 13"/>
          <p:cNvSpPr txBox="1"/>
          <p:nvPr/>
        </p:nvSpPr>
        <p:spPr>
          <a:xfrm>
            <a:off x="1408176" y="5193792"/>
            <a:ext cx="47548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Adversary learns one adversarial image </a:t>
            </a:r>
            <a:r>
              <a:rPr lang="en-US" sz="2200" b="1" dirty="0">
                <a:solidFill>
                  <a:srgbClr val="C0141C"/>
                </a:solidFill>
              </a:rPr>
              <a:t>V</a:t>
            </a:r>
            <a:r>
              <a:rPr lang="en-US" sz="2200" b="1" baseline="30000" dirty="0">
                <a:solidFill>
                  <a:srgbClr val="C0141C"/>
                </a:solidFill>
              </a:rPr>
              <a:t>adv</a:t>
            </a:r>
            <a:r>
              <a:rPr lang="en-US" sz="22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that induces toxic output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6355080" y="1600200"/>
            <a:ext cx="566928" cy="566928"/>
          </a:xfrm>
          <a:prstGeom prst="ellipse">
            <a:avLst/>
          </a:prstGeom>
          <a:solidFill>
            <a:srgbClr val="1B7A3D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17" name="Text 15"/>
          <p:cNvSpPr txBox="1"/>
          <p:nvPr/>
        </p:nvSpPr>
        <p:spPr>
          <a:xfrm>
            <a:off x="6355080" y="1600200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400" dirty="0"/>
          </a:p>
        </p:txBody>
      </p:sp>
      <p:sp>
        <p:nvSpPr>
          <p:cNvPr id="18" name="Text 16"/>
          <p:cNvSpPr txBox="1"/>
          <p:nvPr/>
        </p:nvSpPr>
        <p:spPr>
          <a:xfrm>
            <a:off x="7104888" y="1490472"/>
            <a:ext cx="47548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image is injected into a </a:t>
            </a:r>
            <a:r>
              <a:rPr lang="en-US" sz="2200" b="1" dirty="0">
                <a:solidFill>
                  <a:srgbClr val="1B7A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 agent's</a:t>
            </a:r>
            <a:r>
              <a:rPr lang="en-US" sz="22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memory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6355080" y="2834640"/>
            <a:ext cx="566928" cy="566928"/>
          </a:xfrm>
          <a:prstGeom prst="ellipse">
            <a:avLst/>
          </a:prstGeom>
          <a:solidFill>
            <a:srgbClr val="1B7A3D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20" name="Text 18"/>
          <p:cNvSpPr txBox="1"/>
          <p:nvPr/>
        </p:nvSpPr>
        <p:spPr>
          <a:xfrm>
            <a:off x="6355080" y="2834640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2400" dirty="0"/>
          </a:p>
        </p:txBody>
      </p:sp>
      <p:sp>
        <p:nvSpPr>
          <p:cNvPr id="21" name="Text 19"/>
          <p:cNvSpPr txBox="1"/>
          <p:nvPr/>
        </p:nvSpPr>
        <p:spPr>
          <a:xfrm>
            <a:off x="7104888" y="2724912"/>
            <a:ext cx="47548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image spreads from agent to agent through chats</a:t>
            </a:r>
            <a:endParaRPr lang="en-US" sz="2200" dirty="0"/>
          </a:p>
        </p:txBody>
      </p:sp>
      <p:sp>
        <p:nvSpPr>
          <p:cNvPr id="22" name="Shape 20"/>
          <p:cNvSpPr/>
          <p:nvPr/>
        </p:nvSpPr>
        <p:spPr>
          <a:xfrm>
            <a:off x="6355080" y="4069080"/>
            <a:ext cx="566928" cy="566928"/>
          </a:xfrm>
          <a:prstGeom prst="ellipse">
            <a:avLst/>
          </a:prstGeom>
          <a:solidFill>
            <a:srgbClr val="1B7A3D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23" name="Text 21"/>
          <p:cNvSpPr txBox="1"/>
          <p:nvPr/>
        </p:nvSpPr>
        <p:spPr>
          <a:xfrm>
            <a:off x="6355080" y="4069080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2400" dirty="0"/>
          </a:p>
        </p:txBody>
      </p:sp>
      <p:sp>
        <p:nvSpPr>
          <p:cNvPr id="24" name="Text 22"/>
          <p:cNvSpPr txBox="1"/>
          <p:nvPr/>
        </p:nvSpPr>
        <p:spPr>
          <a:xfrm>
            <a:off x="7104888" y="3959352"/>
            <a:ext cx="47548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Toxic statements then spread exponentially fast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7A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Multi-agent setup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66928" y="1216152"/>
            <a:ext cx="1371600" cy="0"/>
          </a:xfrm>
          <a:prstGeom prst="line">
            <a:avLst/>
          </a:prstGeom>
          <a:noFill/>
          <a:ln w="31750">
            <a:solidFill>
              <a:srgbClr val="2E9E5A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4" name="Shape 2"/>
          <p:cNvSpPr/>
          <p:nvPr/>
        </p:nvSpPr>
        <p:spPr>
          <a:xfrm>
            <a:off x="676656" y="1749704"/>
            <a:ext cx="100584" cy="100584"/>
          </a:xfrm>
          <a:prstGeom prst="rect">
            <a:avLst/>
          </a:prstGeom>
          <a:solidFill>
            <a:srgbClr val="1B7A3D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5" name="Text 3"/>
          <p:cNvSpPr txBox="1"/>
          <p:nvPr/>
        </p:nvSpPr>
        <p:spPr>
          <a:xfrm>
            <a:off x="932688" y="1600200"/>
            <a:ext cx="5120640" cy="491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3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agents, all LLaVA-1.5 7B, all benign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676656" y="2332177"/>
            <a:ext cx="100584" cy="100584"/>
          </a:xfrm>
          <a:prstGeom prst="rect">
            <a:avLst/>
          </a:prstGeom>
          <a:solidFill>
            <a:srgbClr val="1B7A3D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7" name="Text 5"/>
          <p:cNvSpPr txBox="1"/>
          <p:nvPr/>
        </p:nvSpPr>
        <p:spPr>
          <a:xfrm>
            <a:off x="932688" y="2182673"/>
            <a:ext cx="5120640" cy="491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3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agent is given a unique: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1069848" y="2956255"/>
            <a:ext cx="137160" cy="0"/>
          </a:xfrm>
          <a:prstGeom prst="line">
            <a:avLst/>
          </a:prstGeom>
          <a:noFill/>
          <a:ln w="28575">
            <a:solidFill>
              <a:srgbClr val="2E9E5A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9" name="Text 7"/>
          <p:cNvSpPr txBox="1"/>
          <p:nvPr/>
        </p:nvSpPr>
        <p:spPr>
          <a:xfrm>
            <a:off x="1316736" y="2765146"/>
            <a:ext cx="4736592" cy="473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5F70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1069848" y="3484778"/>
            <a:ext cx="137160" cy="0"/>
          </a:xfrm>
          <a:prstGeom prst="line">
            <a:avLst/>
          </a:prstGeom>
          <a:noFill/>
          <a:ln w="28575">
            <a:solidFill>
              <a:srgbClr val="2E9E5A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11" name="Text 9"/>
          <p:cNvSpPr txBox="1"/>
          <p:nvPr/>
        </p:nvSpPr>
        <p:spPr>
          <a:xfrm>
            <a:off x="1316736" y="3293669"/>
            <a:ext cx="4736592" cy="473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5F70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 album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1069848" y="4013302"/>
            <a:ext cx="137160" cy="0"/>
          </a:xfrm>
          <a:prstGeom prst="line">
            <a:avLst/>
          </a:prstGeom>
          <a:noFill/>
          <a:ln w="28575">
            <a:solidFill>
              <a:srgbClr val="2E9E5A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13" name="Text 11"/>
          <p:cNvSpPr txBox="1"/>
          <p:nvPr/>
        </p:nvSpPr>
        <p:spPr>
          <a:xfrm>
            <a:off x="1316736" y="3822192"/>
            <a:ext cx="4736592" cy="855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5F70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function — conditioned on text and album, retrieves an image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1069848" y="4924044"/>
            <a:ext cx="137160" cy="0"/>
          </a:xfrm>
          <a:prstGeom prst="line">
            <a:avLst/>
          </a:prstGeom>
          <a:noFill/>
          <a:ln w="28575">
            <a:solidFill>
              <a:srgbClr val="2E9E5A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15" name="Text 13"/>
          <p:cNvSpPr txBox="1"/>
          <p:nvPr/>
        </p:nvSpPr>
        <p:spPr>
          <a:xfrm>
            <a:off x="1316736" y="4732934"/>
            <a:ext cx="4736592" cy="473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5F70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 histories with other agents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6172200" y="1463040"/>
            <a:ext cx="5532120" cy="1783080"/>
          </a:xfrm>
          <a:prstGeom prst="roundRect">
            <a:avLst>
              <a:gd name="adj" fmla="val 3077"/>
            </a:avLst>
          </a:prstGeom>
          <a:solidFill>
            <a:srgbClr val="F2F9F4"/>
          </a:solidFill>
          <a:ln w="12700">
            <a:solidFill>
              <a:srgbClr val="E8F4EC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pic>
        <p:nvPicPr>
          <p:cNvPr id="17" name="Image 0" descr="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9851" y="1572768"/>
            <a:ext cx="4296817" cy="1554480"/>
          </a:xfrm>
          <a:prstGeom prst="rect">
            <a:avLst/>
          </a:prstGeom>
        </p:spPr>
      </p:pic>
      <p:sp>
        <p:nvSpPr>
          <p:cNvPr id="18" name="Shape 15"/>
          <p:cNvSpPr/>
          <p:nvPr/>
        </p:nvSpPr>
        <p:spPr>
          <a:xfrm>
            <a:off x="6172200" y="3401568"/>
            <a:ext cx="5532120" cy="2926080"/>
          </a:xfrm>
          <a:prstGeom prst="roundRect">
            <a:avLst>
              <a:gd name="adj" fmla="val 1875"/>
            </a:avLst>
          </a:prstGeom>
          <a:solidFill>
            <a:srgbClr val="F2F9F4"/>
          </a:solidFill>
          <a:ln w="12700">
            <a:solidFill>
              <a:srgbClr val="E8F4EC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19" name="Text 16"/>
          <p:cNvSpPr txBox="1"/>
          <p:nvPr/>
        </p:nvSpPr>
        <p:spPr>
          <a:xfrm>
            <a:off x="6355080" y="3493008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B7A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persona</a:t>
            </a:r>
            <a:endParaRPr lang="en-US" sz="2200" dirty="0"/>
          </a:p>
        </p:txBody>
      </p:sp>
      <p:pic>
        <p:nvPicPr>
          <p:cNvPr id="20" name="Image 1" descr="media/image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1648" y="3950208"/>
            <a:ext cx="3233225" cy="22402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7A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Chats between agents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66928" y="1216152"/>
            <a:ext cx="1371600" cy="0"/>
          </a:xfrm>
          <a:prstGeom prst="line">
            <a:avLst/>
          </a:prstGeom>
          <a:noFill/>
          <a:ln w="31750">
            <a:solidFill>
              <a:srgbClr val="2E9E5A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4" name="Shape 2"/>
          <p:cNvSpPr/>
          <p:nvPr/>
        </p:nvSpPr>
        <p:spPr>
          <a:xfrm>
            <a:off x="676656" y="1886864"/>
            <a:ext cx="100584" cy="100584"/>
          </a:xfrm>
          <a:prstGeom prst="rect">
            <a:avLst/>
          </a:prstGeom>
          <a:solidFill>
            <a:srgbClr val="1B7A3D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5" name="Text 3"/>
          <p:cNvSpPr txBox="1"/>
          <p:nvPr/>
        </p:nvSpPr>
        <p:spPr>
          <a:xfrm>
            <a:off x="932688" y="1737360"/>
            <a:ext cx="5120640" cy="491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3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Agents split into random pairs each round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676656" y="2469337"/>
            <a:ext cx="100584" cy="100584"/>
          </a:xfrm>
          <a:prstGeom prst="rect">
            <a:avLst/>
          </a:prstGeom>
          <a:solidFill>
            <a:srgbClr val="1B7A3D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7" name="Text 5"/>
          <p:cNvSpPr txBox="1"/>
          <p:nvPr/>
        </p:nvSpPr>
        <p:spPr>
          <a:xfrm>
            <a:off x="932688" y="2319833"/>
            <a:ext cx="5120640" cy="8906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3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is randomly the Questioning Agent (Q)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676656" y="3451403"/>
            <a:ext cx="100584" cy="100584"/>
          </a:xfrm>
          <a:prstGeom prst="rect">
            <a:avLst/>
          </a:prstGeom>
          <a:solidFill>
            <a:srgbClr val="1B7A3D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9" name="Text 7"/>
          <p:cNvSpPr txBox="1"/>
          <p:nvPr/>
        </p:nvSpPr>
        <p:spPr>
          <a:xfrm>
            <a:off x="932688" y="3301898"/>
            <a:ext cx="5120640" cy="491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3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other is the Answering Agent (A)</a:t>
            </a:r>
            <a:endParaRPr lang="en-US" sz="2300" dirty="0"/>
          </a:p>
        </p:txBody>
      </p:sp>
      <p:sp>
        <p:nvSpPr>
          <p:cNvPr id="10" name="Shape 8"/>
          <p:cNvSpPr/>
          <p:nvPr/>
        </p:nvSpPr>
        <p:spPr>
          <a:xfrm>
            <a:off x="676656" y="4033876"/>
            <a:ext cx="100584" cy="100584"/>
          </a:xfrm>
          <a:prstGeom prst="rect">
            <a:avLst/>
          </a:prstGeom>
          <a:solidFill>
            <a:srgbClr val="1B7A3D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11" name="Text 9"/>
          <p:cNvSpPr txBox="1"/>
          <p:nvPr/>
        </p:nvSpPr>
        <p:spPr>
          <a:xfrm>
            <a:off x="932688" y="3884371"/>
            <a:ext cx="5120640" cy="491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3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chat is forced via system prompts</a:t>
            </a:r>
            <a:endParaRPr lang="en-US" sz="2300" dirty="0"/>
          </a:p>
        </p:txBody>
      </p:sp>
      <p:sp>
        <p:nvSpPr>
          <p:cNvPr id="12" name="Text 10"/>
          <p:cNvSpPr txBox="1"/>
          <p:nvPr/>
        </p:nvSpPr>
        <p:spPr>
          <a:xfrm>
            <a:off x="658368" y="4937760"/>
            <a:ext cx="5394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i="1" dirty="0">
                <a:solidFill>
                  <a:srgbClr val="5F70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 Appendix C, p.19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6172200" y="1828800"/>
            <a:ext cx="5532120" cy="3246120"/>
          </a:xfrm>
          <a:prstGeom prst="roundRect">
            <a:avLst>
              <a:gd name="adj" fmla="val 1690"/>
            </a:avLst>
          </a:prstGeom>
          <a:solidFill>
            <a:srgbClr val="F2F9F4"/>
          </a:solidFill>
          <a:ln w="12700">
            <a:solidFill>
              <a:srgbClr val="E8F4EC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pic>
        <p:nvPicPr>
          <p:cNvPr id="14" name="Image 0" descr="media/imag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360" y="2067843"/>
            <a:ext cx="5257800" cy="276803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7A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Adversary setup — the goal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66928" y="1216152"/>
            <a:ext cx="1371600" cy="0"/>
          </a:xfrm>
          <a:prstGeom prst="line">
            <a:avLst/>
          </a:prstGeom>
          <a:noFill/>
          <a:ln w="31750">
            <a:solidFill>
              <a:srgbClr val="2E9E5A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4" name="Shape 2"/>
          <p:cNvSpPr/>
          <p:nvPr/>
        </p:nvSpPr>
        <p:spPr>
          <a:xfrm>
            <a:off x="676656" y="1841144"/>
            <a:ext cx="100584" cy="100584"/>
          </a:xfrm>
          <a:prstGeom prst="rect">
            <a:avLst/>
          </a:prstGeom>
          <a:solidFill>
            <a:srgbClr val="1B7A3D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5" name="Text 3"/>
          <p:cNvSpPr txBox="1"/>
          <p:nvPr/>
        </p:nvSpPr>
        <p:spPr>
          <a:xfrm>
            <a:off x="932688" y="1691640"/>
            <a:ext cx="7315200" cy="491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3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adversary has the the clean model weights 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676656" y="2423617"/>
            <a:ext cx="100584" cy="100584"/>
          </a:xfrm>
          <a:prstGeom prst="rect">
            <a:avLst/>
          </a:prstGeom>
          <a:solidFill>
            <a:srgbClr val="1B7A3D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7" name="Text 5"/>
          <p:cNvSpPr txBox="1"/>
          <p:nvPr/>
        </p:nvSpPr>
        <p:spPr>
          <a:xfrm>
            <a:off x="932688" y="2274113"/>
            <a:ext cx="7315200" cy="8906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3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Goal: craft one image and inject it into a single agent's album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676656" y="3405683"/>
            <a:ext cx="100584" cy="100584"/>
          </a:xfrm>
          <a:prstGeom prst="rect">
            <a:avLst/>
          </a:prstGeom>
          <a:solidFill>
            <a:srgbClr val="1B7A3D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9" name="Text 7"/>
          <p:cNvSpPr txBox="1"/>
          <p:nvPr/>
        </p:nvSpPr>
        <p:spPr>
          <a:xfrm>
            <a:off x="932688" y="3256178"/>
            <a:ext cx="7315200" cy="491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300" b="1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Once in the album, the image…</a:t>
            </a:r>
            <a:endParaRPr lang="en-US" sz="2300" dirty="0"/>
          </a:p>
        </p:txBody>
      </p:sp>
      <p:sp>
        <p:nvSpPr>
          <p:cNvPr id="10" name="Shape 8"/>
          <p:cNvSpPr/>
          <p:nvPr/>
        </p:nvSpPr>
        <p:spPr>
          <a:xfrm>
            <a:off x="1069848" y="4029761"/>
            <a:ext cx="137160" cy="0"/>
          </a:xfrm>
          <a:prstGeom prst="line">
            <a:avLst/>
          </a:prstGeom>
          <a:noFill/>
          <a:ln w="28575">
            <a:solidFill>
              <a:srgbClr val="2E9E5A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11" name="Text 9"/>
          <p:cNvSpPr txBox="1"/>
          <p:nvPr/>
        </p:nvSpPr>
        <p:spPr>
          <a:xfrm>
            <a:off x="1316736" y="3838651"/>
            <a:ext cx="6931152" cy="473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5F70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always retrieved by the Questioner's RAG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1069848" y="4558284"/>
            <a:ext cx="137160" cy="0"/>
          </a:xfrm>
          <a:prstGeom prst="line">
            <a:avLst/>
          </a:prstGeom>
          <a:noFill/>
          <a:ln w="28575">
            <a:solidFill>
              <a:srgbClr val="2E9E5A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13" name="Text 11"/>
          <p:cNvSpPr txBox="1"/>
          <p:nvPr/>
        </p:nvSpPr>
        <p:spPr>
          <a:xfrm>
            <a:off x="1316736" y="4367174"/>
            <a:ext cx="6931152" cy="473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5F70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makes the Questioner ask something harmful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1069848" y="5086807"/>
            <a:ext cx="137160" cy="0"/>
          </a:xfrm>
          <a:prstGeom prst="line">
            <a:avLst/>
          </a:prstGeom>
          <a:noFill/>
          <a:ln w="28575">
            <a:solidFill>
              <a:srgbClr val="2E9E5A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15" name="Text 13"/>
          <p:cNvSpPr txBox="1"/>
          <p:nvPr/>
        </p:nvSpPr>
        <p:spPr>
          <a:xfrm>
            <a:off x="1316736" y="4895698"/>
            <a:ext cx="6931152" cy="473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5F70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makes the Answerer respond with something harmful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7A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Adversary setup — collecting data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66928" y="1216152"/>
            <a:ext cx="1371600" cy="0"/>
          </a:xfrm>
          <a:prstGeom prst="line">
            <a:avLst/>
          </a:prstGeom>
          <a:noFill/>
          <a:ln w="31750">
            <a:solidFill>
              <a:srgbClr val="2E9E5A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4" name="Shape 2"/>
          <p:cNvSpPr/>
          <p:nvPr/>
        </p:nvSpPr>
        <p:spPr>
          <a:xfrm>
            <a:off x="676656" y="1932584"/>
            <a:ext cx="100584" cy="100584"/>
          </a:xfrm>
          <a:prstGeom prst="rect">
            <a:avLst/>
          </a:prstGeom>
          <a:solidFill>
            <a:srgbClr val="1B7A3D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5" name="Text 3"/>
          <p:cNvSpPr txBox="1"/>
          <p:nvPr/>
        </p:nvSpPr>
        <p:spPr>
          <a:xfrm>
            <a:off x="932688" y="1783080"/>
            <a:ext cx="6126480" cy="491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300" b="1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create the image, the adversary first: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1069848" y="2556662"/>
            <a:ext cx="137160" cy="0"/>
          </a:xfrm>
          <a:prstGeom prst="line">
            <a:avLst/>
          </a:prstGeom>
          <a:noFill/>
          <a:ln w="28575">
            <a:solidFill>
              <a:srgbClr val="2E9E5A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7" name="Text 5"/>
          <p:cNvSpPr txBox="1"/>
          <p:nvPr/>
        </p:nvSpPr>
        <p:spPr>
          <a:xfrm>
            <a:off x="1316736" y="2365553"/>
            <a:ext cx="5742432" cy="473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5F70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Runs the clean system for multiple chat rounds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1069848" y="3085186"/>
            <a:ext cx="137160" cy="0"/>
          </a:xfrm>
          <a:prstGeom prst="line">
            <a:avLst/>
          </a:prstGeom>
          <a:noFill/>
          <a:ln w="28575">
            <a:solidFill>
              <a:srgbClr val="2E9E5A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9" name="Text 7"/>
          <p:cNvSpPr txBox="1"/>
          <p:nvPr/>
        </p:nvSpPr>
        <p:spPr>
          <a:xfrm>
            <a:off x="1316736" y="2894076"/>
            <a:ext cx="5742432" cy="473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5F70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Collects the chat records and albums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1069848" y="3613709"/>
            <a:ext cx="137160" cy="0"/>
          </a:xfrm>
          <a:prstGeom prst="line">
            <a:avLst/>
          </a:prstGeom>
          <a:noFill/>
          <a:ln w="28575">
            <a:solidFill>
              <a:srgbClr val="2E9E5A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11" name="Text 9"/>
          <p:cNvSpPr txBox="1"/>
          <p:nvPr/>
        </p:nvSpPr>
        <p:spPr>
          <a:xfrm>
            <a:off x="1316736" y="3422599"/>
            <a:ext cx="5742432" cy="473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5F70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Collects the RAG text inputs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7A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Adversary setup — learning the image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66928" y="1216152"/>
            <a:ext cx="1371600" cy="0"/>
          </a:xfrm>
          <a:prstGeom prst="line">
            <a:avLst/>
          </a:prstGeom>
          <a:noFill/>
          <a:ln w="31750">
            <a:solidFill>
              <a:srgbClr val="2E9E5A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4" name="Shape 2"/>
          <p:cNvSpPr/>
          <p:nvPr/>
        </p:nvSpPr>
        <p:spPr>
          <a:xfrm>
            <a:off x="676656" y="1978304"/>
            <a:ext cx="100584" cy="100584"/>
          </a:xfrm>
          <a:prstGeom prst="rect">
            <a:avLst/>
          </a:prstGeom>
          <a:solidFill>
            <a:srgbClr val="1B7A3D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5" name="Text 3"/>
          <p:cNvSpPr txBox="1"/>
          <p:nvPr/>
        </p:nvSpPr>
        <p:spPr>
          <a:xfrm>
            <a:off x="932688" y="1828800"/>
            <a:ext cx="10698480" cy="491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300" b="1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image </a:t>
            </a:r>
            <a:r>
              <a:rPr lang="en-US" sz="2300" b="1" dirty="0">
                <a:solidFill>
                  <a:srgbClr val="C0141C"/>
                </a:solidFill>
              </a:rPr>
              <a:t>V</a:t>
            </a:r>
            <a:r>
              <a:rPr lang="en-US" sz="2300" b="1" baseline="30000" dirty="0">
                <a:solidFill>
                  <a:srgbClr val="C0141C"/>
                </a:solidFill>
              </a:rPr>
              <a:t>adv</a:t>
            </a:r>
            <a:r>
              <a:rPr lang="en-US" sz="2300" b="1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so that: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1069848" y="2602382"/>
            <a:ext cx="137160" cy="0"/>
          </a:xfrm>
          <a:prstGeom prst="line">
            <a:avLst/>
          </a:prstGeom>
          <a:noFill/>
          <a:ln w="28575">
            <a:solidFill>
              <a:srgbClr val="2E9E5A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7" name="Text 5"/>
          <p:cNvSpPr txBox="1"/>
          <p:nvPr/>
        </p:nvSpPr>
        <p:spPr>
          <a:xfrm>
            <a:off x="1316736" y="2411273"/>
            <a:ext cx="10314432" cy="473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5F70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any text input, </a:t>
            </a:r>
            <a:r>
              <a:rPr lang="en-US" sz="2200" b="1" dirty="0">
                <a:solidFill>
                  <a:srgbClr val="C0141C"/>
                </a:solidFill>
              </a:rPr>
              <a:t>V</a:t>
            </a:r>
            <a:r>
              <a:rPr lang="en-US" sz="2200" b="1" baseline="30000" dirty="0">
                <a:solidFill>
                  <a:srgbClr val="C0141C"/>
                </a:solidFill>
              </a:rPr>
              <a:t>adv</a:t>
            </a:r>
            <a:r>
              <a:rPr lang="en-US" sz="2200" dirty="0">
                <a:solidFill>
                  <a:srgbClr val="5F70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is retrieved by the Questioner’s RAG rather than another image</a:t>
            </a:r>
          </a:p>
        </p:txBody>
      </p:sp>
      <p:sp>
        <p:nvSpPr>
          <p:cNvPr id="8" name="Shape 6"/>
          <p:cNvSpPr/>
          <p:nvPr/>
        </p:nvSpPr>
        <p:spPr>
          <a:xfrm>
            <a:off x="1069848" y="3130906"/>
            <a:ext cx="137160" cy="0"/>
          </a:xfrm>
          <a:prstGeom prst="line">
            <a:avLst/>
          </a:prstGeom>
          <a:noFill/>
          <a:ln w="28575">
            <a:solidFill>
              <a:srgbClr val="2E9E5A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9" name="Text 7"/>
          <p:cNvSpPr txBox="1"/>
          <p:nvPr/>
        </p:nvSpPr>
        <p:spPr>
          <a:xfrm>
            <a:off x="1316736" y="2939796"/>
            <a:ext cx="10314432" cy="473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5F70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given </a:t>
            </a:r>
            <a:r>
              <a:rPr lang="en-US" sz="2200" b="1" dirty="0">
                <a:solidFill>
                  <a:srgbClr val="C0141C"/>
                </a:solidFill>
              </a:rPr>
              <a:t>V</a:t>
            </a:r>
            <a:r>
              <a:rPr lang="en-US" sz="2200" b="1" baseline="30000" dirty="0">
                <a:solidFill>
                  <a:srgbClr val="C0141C"/>
                </a:solidFill>
              </a:rPr>
              <a:t>adv</a:t>
            </a:r>
            <a:r>
              <a:rPr lang="en-US" sz="2200" dirty="0">
                <a:solidFill>
                  <a:srgbClr val="5F70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the Questioner outputs a predefined harmful prompt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1069848" y="3659429"/>
            <a:ext cx="137160" cy="0"/>
          </a:xfrm>
          <a:prstGeom prst="line">
            <a:avLst/>
          </a:prstGeom>
          <a:noFill/>
          <a:ln w="28575">
            <a:solidFill>
              <a:srgbClr val="2E9E5A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11" name="Text 9"/>
          <p:cNvSpPr txBox="1"/>
          <p:nvPr/>
        </p:nvSpPr>
        <p:spPr>
          <a:xfrm>
            <a:off x="1316736" y="3468319"/>
            <a:ext cx="10314432" cy="473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5F70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given the real question + </a:t>
            </a:r>
            <a:r>
              <a:rPr lang="en-US" sz="2200" b="1" dirty="0">
                <a:solidFill>
                  <a:srgbClr val="C0141C"/>
                </a:solidFill>
              </a:rPr>
              <a:t>V</a:t>
            </a:r>
            <a:r>
              <a:rPr lang="en-US" sz="2200" b="1" baseline="30000" dirty="0">
                <a:solidFill>
                  <a:srgbClr val="C0141C"/>
                </a:solidFill>
              </a:rPr>
              <a:t>adv</a:t>
            </a:r>
            <a:r>
              <a:rPr lang="en-US" sz="2200" dirty="0">
                <a:solidFill>
                  <a:srgbClr val="5F70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the Answerer gives a predefined harmful answer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676656" y="4146347"/>
            <a:ext cx="100584" cy="100584"/>
          </a:xfrm>
          <a:prstGeom prst="rect">
            <a:avLst/>
          </a:prstGeom>
          <a:solidFill>
            <a:srgbClr val="1B7A3D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13" name="Text 11"/>
          <p:cNvSpPr txBox="1"/>
          <p:nvPr/>
        </p:nvSpPr>
        <p:spPr>
          <a:xfrm>
            <a:off x="932688" y="3996842"/>
            <a:ext cx="10698480" cy="491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300" b="1" dirty="0">
                <a:solidFill>
                  <a:srgbClr val="C0141C"/>
                </a:solidFill>
              </a:rPr>
              <a:t>V</a:t>
            </a:r>
            <a:r>
              <a:rPr lang="en-US" sz="2300" b="1" baseline="30000" dirty="0">
                <a:solidFill>
                  <a:srgbClr val="C0141C"/>
                </a:solidFill>
              </a:rPr>
              <a:t>adv</a:t>
            </a:r>
            <a:r>
              <a:rPr lang="en-US" sz="2300" b="1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is imperceptible from the clean image</a:t>
            </a:r>
            <a:endParaRPr lang="en-US" sz="2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7A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Path for infection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66928" y="1216152"/>
            <a:ext cx="1371600" cy="0"/>
          </a:xfrm>
          <a:prstGeom prst="line">
            <a:avLst/>
          </a:prstGeom>
          <a:noFill/>
          <a:ln w="31750">
            <a:solidFill>
              <a:srgbClr val="2E9E5A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4" name="Shape 2"/>
          <p:cNvSpPr/>
          <p:nvPr/>
        </p:nvSpPr>
        <p:spPr>
          <a:xfrm>
            <a:off x="676656" y="1886864"/>
            <a:ext cx="100584" cy="100584"/>
          </a:xfrm>
          <a:prstGeom prst="rect">
            <a:avLst/>
          </a:prstGeom>
          <a:solidFill>
            <a:srgbClr val="1B7A3D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5" name="Text 3"/>
          <p:cNvSpPr txBox="1"/>
          <p:nvPr/>
        </p:nvSpPr>
        <p:spPr>
          <a:xfrm>
            <a:off x="932688" y="1737360"/>
            <a:ext cx="5669280" cy="491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3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with N clean agents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676656" y="2469337"/>
            <a:ext cx="100584" cy="100584"/>
          </a:xfrm>
          <a:prstGeom prst="rect">
            <a:avLst/>
          </a:prstGeom>
          <a:solidFill>
            <a:srgbClr val="1B7A3D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7" name="Text 5"/>
          <p:cNvSpPr txBox="1"/>
          <p:nvPr/>
        </p:nvSpPr>
        <p:spPr>
          <a:xfrm>
            <a:off x="932688" y="2319833"/>
            <a:ext cx="5669280" cy="8906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3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Adversary learns </a:t>
            </a:r>
            <a:r>
              <a:rPr lang="en-US" sz="2300" b="1" dirty="0">
                <a:solidFill>
                  <a:srgbClr val="C0141C"/>
                </a:solidFill>
              </a:rPr>
              <a:t>V</a:t>
            </a:r>
            <a:r>
              <a:rPr lang="en-US" sz="2300" b="1" baseline="30000" dirty="0">
                <a:solidFill>
                  <a:srgbClr val="C0141C"/>
                </a:solidFill>
              </a:rPr>
              <a:t>adv</a:t>
            </a:r>
            <a:r>
              <a:rPr lang="en-US" sz="23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always retrieved, triggers harmful Q&amp;A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676656" y="3451403"/>
            <a:ext cx="100584" cy="100584"/>
          </a:xfrm>
          <a:prstGeom prst="rect">
            <a:avLst/>
          </a:prstGeom>
          <a:solidFill>
            <a:srgbClr val="1B7A3D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9" name="Text 7"/>
          <p:cNvSpPr txBox="1"/>
          <p:nvPr/>
        </p:nvSpPr>
        <p:spPr>
          <a:xfrm>
            <a:off x="932688" y="3301898"/>
            <a:ext cx="5669280" cy="8906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3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Adversary gives </a:t>
            </a:r>
            <a:r>
              <a:rPr lang="en-US" sz="2300" b="1" dirty="0">
                <a:solidFill>
                  <a:srgbClr val="C0141C"/>
                </a:solidFill>
              </a:rPr>
              <a:t>V</a:t>
            </a:r>
            <a:r>
              <a:rPr lang="en-US" sz="2300" b="1" baseline="30000" dirty="0">
                <a:solidFill>
                  <a:srgbClr val="C0141C"/>
                </a:solidFill>
              </a:rPr>
              <a:t>adv</a:t>
            </a:r>
            <a:r>
              <a:rPr lang="en-US" sz="23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one random agent, called Agent Smith</a:t>
            </a:r>
            <a:endParaRPr lang="en-US" sz="2300" dirty="0"/>
          </a:p>
        </p:txBody>
      </p:sp>
      <p:sp>
        <p:nvSpPr>
          <p:cNvPr id="10" name="Shape 8"/>
          <p:cNvSpPr/>
          <p:nvPr/>
        </p:nvSpPr>
        <p:spPr>
          <a:xfrm>
            <a:off x="676656" y="4433468"/>
            <a:ext cx="100584" cy="100584"/>
          </a:xfrm>
          <a:prstGeom prst="rect">
            <a:avLst/>
          </a:prstGeom>
          <a:solidFill>
            <a:srgbClr val="1B7A3D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11" name="Text 9"/>
          <p:cNvSpPr txBox="1"/>
          <p:nvPr/>
        </p:nvSpPr>
        <p:spPr>
          <a:xfrm>
            <a:off x="932688" y="4283964"/>
            <a:ext cx="5669280" cy="8906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3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Smith stores it in its memory album (fixed size, FIFO)</a:t>
            </a:r>
            <a:endParaRPr lang="en-US" sz="2300" dirty="0"/>
          </a:p>
        </p:txBody>
      </p:sp>
      <p:sp>
        <p:nvSpPr>
          <p:cNvPr id="12" name="Shape 10"/>
          <p:cNvSpPr/>
          <p:nvPr/>
        </p:nvSpPr>
        <p:spPr>
          <a:xfrm>
            <a:off x="676656" y="5415534"/>
            <a:ext cx="100584" cy="100584"/>
          </a:xfrm>
          <a:prstGeom prst="rect">
            <a:avLst/>
          </a:prstGeom>
          <a:solidFill>
            <a:srgbClr val="1B7A3D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13" name="Text 11"/>
          <p:cNvSpPr txBox="1"/>
          <p:nvPr/>
        </p:nvSpPr>
        <p:spPr>
          <a:xfrm>
            <a:off x="932688" y="5266030"/>
            <a:ext cx="5669280" cy="8906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3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adversary is no longer involved after this</a:t>
            </a:r>
            <a:endParaRPr lang="en-US" sz="2300" dirty="0"/>
          </a:p>
        </p:txBody>
      </p:sp>
      <p:sp>
        <p:nvSpPr>
          <p:cNvPr id="14" name="Shape 12"/>
          <p:cNvSpPr/>
          <p:nvPr/>
        </p:nvSpPr>
        <p:spPr>
          <a:xfrm>
            <a:off x="6720840" y="2286000"/>
            <a:ext cx="5029200" cy="2240280"/>
          </a:xfrm>
          <a:prstGeom prst="roundRect">
            <a:avLst>
              <a:gd name="adj" fmla="val 2449"/>
            </a:avLst>
          </a:prstGeom>
          <a:solidFill>
            <a:srgbClr val="F2F9F4"/>
          </a:solidFill>
          <a:ln w="12700">
            <a:solidFill>
              <a:srgbClr val="E8F4EC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pic>
        <p:nvPicPr>
          <p:cNvPr id="15" name="Image 0" descr="media/image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588895"/>
            <a:ext cx="4754880" cy="1634490"/>
          </a:xfrm>
          <a:prstGeom prst="rect">
            <a:avLst/>
          </a:prstGeom>
        </p:spPr>
      </p:pic>
      <p:sp>
        <p:nvSpPr>
          <p:cNvPr id="16" name="Text 13"/>
          <p:cNvSpPr txBox="1"/>
          <p:nvPr/>
        </p:nvSpPr>
        <p:spPr>
          <a:xfrm>
            <a:off x="6720840" y="4553712"/>
            <a:ext cx="5029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i="1" dirty="0">
                <a:solidFill>
                  <a:srgbClr val="5F70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Seeding at  t = 0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7A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Steps for infection  (1–4)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66928" y="1216152"/>
            <a:ext cx="1371600" cy="0"/>
          </a:xfrm>
          <a:prstGeom prst="line">
            <a:avLst/>
          </a:prstGeom>
          <a:noFill/>
          <a:ln w="31750">
            <a:solidFill>
              <a:srgbClr val="2E9E5A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4" name="Shape 2"/>
          <p:cNvSpPr/>
          <p:nvPr/>
        </p:nvSpPr>
        <p:spPr>
          <a:xfrm>
            <a:off x="658368" y="1783080"/>
            <a:ext cx="566928" cy="566928"/>
          </a:xfrm>
          <a:prstGeom prst="ellipse">
            <a:avLst/>
          </a:prstGeom>
          <a:solidFill>
            <a:srgbClr val="1B7A3D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5" name="Text 3"/>
          <p:cNvSpPr txBox="1"/>
          <p:nvPr/>
        </p:nvSpPr>
        <p:spPr>
          <a:xfrm>
            <a:off x="658368" y="1783080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1417320" y="1673352"/>
            <a:ext cx="6675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Randomly pair agents into a Questioner and an Answerer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658368" y="2788920"/>
            <a:ext cx="566928" cy="566928"/>
          </a:xfrm>
          <a:prstGeom prst="ellipse">
            <a:avLst/>
          </a:prstGeom>
          <a:solidFill>
            <a:srgbClr val="1B7A3D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8" name="Text 6"/>
          <p:cNvSpPr txBox="1"/>
          <p:nvPr/>
        </p:nvSpPr>
        <p:spPr>
          <a:xfrm>
            <a:off x="658368" y="2788920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1417320" y="2679192"/>
            <a:ext cx="6675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Agent Smith is Questioner, it retrieves </a:t>
            </a:r>
            <a:r>
              <a:rPr lang="en-US" sz="2200" b="1" dirty="0">
                <a:solidFill>
                  <a:srgbClr val="C0141C"/>
                </a:solidFill>
              </a:rPr>
              <a:t>V</a:t>
            </a:r>
            <a:r>
              <a:rPr lang="en-US" sz="2200" b="1" baseline="30000" dirty="0">
                <a:solidFill>
                  <a:srgbClr val="C0141C"/>
                </a:solidFill>
              </a:rPr>
              <a:t>adv</a:t>
            </a:r>
            <a:r>
              <a:rPr lang="en-US" sz="22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from its album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658368" y="3794760"/>
            <a:ext cx="566928" cy="566928"/>
          </a:xfrm>
          <a:prstGeom prst="ellipse">
            <a:avLst/>
          </a:prstGeom>
          <a:solidFill>
            <a:srgbClr val="1B7A3D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11" name="Text 9"/>
          <p:cNvSpPr txBox="1"/>
          <p:nvPr/>
        </p:nvSpPr>
        <p:spPr>
          <a:xfrm>
            <a:off x="658368" y="3794760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400" dirty="0"/>
          </a:p>
        </p:txBody>
      </p:sp>
      <p:sp>
        <p:nvSpPr>
          <p:cNvPr id="12" name="Text 10"/>
          <p:cNvSpPr txBox="1"/>
          <p:nvPr/>
        </p:nvSpPr>
        <p:spPr>
          <a:xfrm>
            <a:off x="1417320" y="3685032"/>
            <a:ext cx="6675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Triggered by </a:t>
            </a:r>
            <a:r>
              <a:rPr lang="en-US" sz="2200" b="1" dirty="0">
                <a:solidFill>
                  <a:srgbClr val="C0141C"/>
                </a:solidFill>
              </a:rPr>
              <a:t>V</a:t>
            </a:r>
            <a:r>
              <a:rPr lang="en-US" sz="2200" b="1" baseline="30000" dirty="0">
                <a:solidFill>
                  <a:srgbClr val="C0141C"/>
                </a:solidFill>
              </a:rPr>
              <a:t>adv</a:t>
            </a:r>
            <a:r>
              <a:rPr lang="en-US" sz="22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it asks a harmful question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658368" y="4800600"/>
            <a:ext cx="566928" cy="566928"/>
          </a:xfrm>
          <a:prstGeom prst="ellipse">
            <a:avLst/>
          </a:prstGeom>
          <a:solidFill>
            <a:srgbClr val="1B7A3D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14" name="Text 12"/>
          <p:cNvSpPr txBox="1"/>
          <p:nvPr/>
        </p:nvSpPr>
        <p:spPr>
          <a:xfrm>
            <a:off x="658368" y="4800600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400" dirty="0"/>
          </a:p>
        </p:txBody>
      </p:sp>
      <p:sp>
        <p:nvSpPr>
          <p:cNvPr id="15" name="Text 13"/>
          <p:cNvSpPr txBox="1"/>
          <p:nvPr/>
        </p:nvSpPr>
        <p:spPr>
          <a:xfrm>
            <a:off x="1417320" y="4690872"/>
            <a:ext cx="6675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Triggered by </a:t>
            </a:r>
            <a:r>
              <a:rPr lang="en-US" sz="2200" b="1" dirty="0">
                <a:solidFill>
                  <a:srgbClr val="C0141C"/>
                </a:solidFill>
              </a:rPr>
              <a:t>V</a:t>
            </a:r>
            <a:r>
              <a:rPr lang="en-US" sz="2200" b="1" baseline="30000" dirty="0">
                <a:solidFill>
                  <a:srgbClr val="C0141C"/>
                </a:solidFill>
              </a:rPr>
              <a:t>adv</a:t>
            </a:r>
            <a:r>
              <a:rPr lang="en-US" sz="22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the Answerer gives a harmful answer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8458200" y="1508760"/>
            <a:ext cx="3246120" cy="4937760"/>
          </a:xfrm>
          <a:prstGeom prst="roundRect">
            <a:avLst>
              <a:gd name="adj" fmla="val 1690"/>
            </a:avLst>
          </a:prstGeom>
          <a:solidFill>
            <a:srgbClr val="F2F9F4"/>
          </a:solidFill>
          <a:ln w="12700">
            <a:solidFill>
              <a:srgbClr val="E8F4EC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pic>
        <p:nvPicPr>
          <p:cNvPr id="17" name="Image 0" descr="media/image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5360" y="1945610"/>
            <a:ext cx="2971800" cy="406406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7A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Steps for infection  (5–7)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66928" y="1216152"/>
            <a:ext cx="1371600" cy="0"/>
          </a:xfrm>
          <a:prstGeom prst="line">
            <a:avLst/>
          </a:prstGeom>
          <a:noFill/>
          <a:ln w="31750">
            <a:solidFill>
              <a:srgbClr val="2E9E5A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4" name="Shape 2"/>
          <p:cNvSpPr/>
          <p:nvPr/>
        </p:nvSpPr>
        <p:spPr>
          <a:xfrm>
            <a:off x="658368" y="1783080"/>
            <a:ext cx="566928" cy="566928"/>
          </a:xfrm>
          <a:prstGeom prst="ellipse">
            <a:avLst/>
          </a:prstGeom>
          <a:solidFill>
            <a:srgbClr val="1B7A3D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5" name="Text 3"/>
          <p:cNvSpPr txBox="1"/>
          <p:nvPr/>
        </p:nvSpPr>
        <p:spPr>
          <a:xfrm>
            <a:off x="658368" y="1783080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1417320" y="1673352"/>
            <a:ext cx="6675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Answerer also stores </a:t>
            </a:r>
            <a:r>
              <a:rPr lang="en-US" sz="2200" b="1" dirty="0">
                <a:solidFill>
                  <a:srgbClr val="C0141C"/>
                </a:solidFill>
              </a:rPr>
              <a:t>V</a:t>
            </a:r>
            <a:r>
              <a:rPr lang="en-US" sz="2200" b="1" baseline="30000" dirty="0">
                <a:solidFill>
                  <a:srgbClr val="C0141C"/>
                </a:solidFill>
              </a:rPr>
              <a:t>adv</a:t>
            </a:r>
            <a:r>
              <a:rPr lang="en-US" sz="22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its own album (FIFO)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658368" y="3108960"/>
            <a:ext cx="566928" cy="566928"/>
          </a:xfrm>
          <a:prstGeom prst="ellipse">
            <a:avLst/>
          </a:prstGeom>
          <a:solidFill>
            <a:srgbClr val="1B7A3D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8" name="Text 6"/>
          <p:cNvSpPr txBox="1"/>
          <p:nvPr/>
        </p:nvSpPr>
        <p:spPr>
          <a:xfrm>
            <a:off x="658368" y="3108960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1417320" y="2999232"/>
            <a:ext cx="6675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 later round, this newly infected agent becomes a Questioner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658368" y="4434840"/>
            <a:ext cx="566928" cy="566928"/>
          </a:xfrm>
          <a:prstGeom prst="ellipse">
            <a:avLst/>
          </a:prstGeom>
          <a:solidFill>
            <a:srgbClr val="1B7A3D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11" name="Text 9"/>
          <p:cNvSpPr txBox="1"/>
          <p:nvPr/>
        </p:nvSpPr>
        <p:spPr>
          <a:xfrm>
            <a:off x="658368" y="4434840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2400" dirty="0"/>
          </a:p>
        </p:txBody>
      </p:sp>
      <p:sp>
        <p:nvSpPr>
          <p:cNvPr id="12" name="Text 10"/>
          <p:cNvSpPr txBox="1"/>
          <p:nvPr/>
        </p:nvSpPr>
        <p:spPr>
          <a:xfrm>
            <a:off x="1417320" y="4325112"/>
            <a:ext cx="6675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Repeat — and infection spreads exponentially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8458200" y="1508760"/>
            <a:ext cx="3246120" cy="4937760"/>
          </a:xfrm>
          <a:prstGeom prst="roundRect">
            <a:avLst>
              <a:gd name="adj" fmla="val 1690"/>
            </a:avLst>
          </a:prstGeom>
          <a:solidFill>
            <a:srgbClr val="F2F9F4"/>
          </a:solidFill>
          <a:ln w="12700">
            <a:solidFill>
              <a:srgbClr val="E8F4EC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pic>
        <p:nvPicPr>
          <p:cNvPr id="14" name="Image 0" descr="media/image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5360" y="1945610"/>
            <a:ext cx="2971800" cy="406406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7A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Infection and recovery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66928" y="1216152"/>
            <a:ext cx="1371600" cy="0"/>
          </a:xfrm>
          <a:prstGeom prst="line">
            <a:avLst/>
          </a:prstGeom>
          <a:noFill/>
          <a:ln w="31750">
            <a:solidFill>
              <a:srgbClr val="2E9E5A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4" name="Shape 2"/>
          <p:cNvSpPr/>
          <p:nvPr/>
        </p:nvSpPr>
        <p:spPr>
          <a:xfrm>
            <a:off x="676656" y="1886864"/>
            <a:ext cx="100584" cy="100584"/>
          </a:xfrm>
          <a:prstGeom prst="rect">
            <a:avLst/>
          </a:prstGeom>
          <a:solidFill>
            <a:srgbClr val="1B7A3D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5" name="Text 3"/>
          <p:cNvSpPr txBox="1"/>
          <p:nvPr/>
        </p:nvSpPr>
        <p:spPr>
          <a:xfrm>
            <a:off x="932688" y="1737360"/>
            <a:ext cx="6400800" cy="491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300" b="1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agent counts as infected when: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1069848" y="2510942"/>
            <a:ext cx="137160" cy="0"/>
          </a:xfrm>
          <a:prstGeom prst="line">
            <a:avLst/>
          </a:prstGeom>
          <a:noFill/>
          <a:ln w="28575">
            <a:solidFill>
              <a:srgbClr val="2E9E5A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7" name="Text 5"/>
          <p:cNvSpPr txBox="1"/>
          <p:nvPr/>
        </p:nvSpPr>
        <p:spPr>
          <a:xfrm>
            <a:off x="1316736" y="2319833"/>
            <a:ext cx="6016752" cy="473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b="1" dirty="0">
                <a:solidFill>
                  <a:srgbClr val="C0141C"/>
                </a:solidFill>
              </a:rPr>
              <a:t>V</a:t>
            </a:r>
            <a:r>
              <a:rPr lang="en-US" sz="2200" b="1" baseline="30000" dirty="0">
                <a:solidFill>
                  <a:srgbClr val="C0141C"/>
                </a:solidFill>
              </a:rPr>
              <a:t>adv</a:t>
            </a:r>
            <a:r>
              <a:rPr lang="en-US" sz="2200" dirty="0">
                <a:solidFill>
                  <a:srgbClr val="5F70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is in its memory album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1069848" y="3039466"/>
            <a:ext cx="137160" cy="0"/>
          </a:xfrm>
          <a:prstGeom prst="line">
            <a:avLst/>
          </a:prstGeom>
          <a:noFill/>
          <a:ln w="28575">
            <a:solidFill>
              <a:srgbClr val="2E9E5A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9" name="Text 7"/>
          <p:cNvSpPr txBox="1"/>
          <p:nvPr/>
        </p:nvSpPr>
        <p:spPr>
          <a:xfrm>
            <a:off x="1316736" y="2848356"/>
            <a:ext cx="6016752" cy="473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5F70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generates a harmful question as a Questioner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1069848" y="3567989"/>
            <a:ext cx="137160" cy="0"/>
          </a:xfrm>
          <a:prstGeom prst="line">
            <a:avLst/>
          </a:prstGeom>
          <a:noFill/>
          <a:ln w="28575">
            <a:solidFill>
              <a:srgbClr val="2E9E5A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11" name="Text 9"/>
          <p:cNvSpPr txBox="1"/>
          <p:nvPr/>
        </p:nvSpPr>
        <p:spPr>
          <a:xfrm>
            <a:off x="1316736" y="3376879"/>
            <a:ext cx="6016752" cy="473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5F70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generates a harmful answer as an Answerer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676656" y="4054907"/>
            <a:ext cx="100584" cy="100584"/>
          </a:xfrm>
          <a:prstGeom prst="rect">
            <a:avLst/>
          </a:prstGeom>
          <a:solidFill>
            <a:srgbClr val="1B7A3D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13" name="Text 11"/>
          <p:cNvSpPr txBox="1"/>
          <p:nvPr/>
        </p:nvSpPr>
        <p:spPr>
          <a:xfrm>
            <a:off x="932688" y="3905402"/>
            <a:ext cx="6400800" cy="491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3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exact string matches count</a:t>
            </a:r>
            <a:endParaRPr lang="en-US" sz="2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7A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Results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66928" y="1216152"/>
            <a:ext cx="1371600" cy="0"/>
          </a:xfrm>
          <a:prstGeom prst="line">
            <a:avLst/>
          </a:prstGeom>
          <a:noFill/>
          <a:ln w="31750">
            <a:solidFill>
              <a:srgbClr val="2E9E5A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5" name="Text 3"/>
          <p:cNvSpPr txBox="1"/>
          <p:nvPr/>
        </p:nvSpPr>
        <p:spPr>
          <a:xfrm>
            <a:off x="658368" y="2331720"/>
            <a:ext cx="3657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≈100%</a:t>
            </a:r>
            <a:endParaRPr lang="en-US" sz="6000" dirty="0"/>
          </a:p>
        </p:txBody>
      </p:sp>
      <p:sp>
        <p:nvSpPr>
          <p:cNvPr id="7" name="Shape 5"/>
          <p:cNvSpPr/>
          <p:nvPr/>
        </p:nvSpPr>
        <p:spPr>
          <a:xfrm>
            <a:off x="582088" y="2891334"/>
            <a:ext cx="100584" cy="100584"/>
          </a:xfrm>
          <a:prstGeom prst="rect">
            <a:avLst/>
          </a:prstGeom>
          <a:solidFill>
            <a:srgbClr val="1B7A3D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8" name="Text 6"/>
          <p:cNvSpPr txBox="1"/>
          <p:nvPr/>
        </p:nvSpPr>
        <p:spPr>
          <a:xfrm>
            <a:off x="838120" y="2750516"/>
            <a:ext cx="3657600" cy="855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 album size = 10 per agent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582088" y="3838652"/>
            <a:ext cx="100584" cy="100584"/>
          </a:xfrm>
          <a:prstGeom prst="rect">
            <a:avLst/>
          </a:prstGeom>
          <a:solidFill>
            <a:srgbClr val="1B7A3D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10" name="Text 8"/>
          <p:cNvSpPr txBox="1"/>
          <p:nvPr/>
        </p:nvSpPr>
        <p:spPr>
          <a:xfrm>
            <a:off x="838120" y="3697834"/>
            <a:ext cx="3657600" cy="855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agents are infected at t=24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4892040" y="1600200"/>
            <a:ext cx="6812280" cy="4572000"/>
          </a:xfrm>
          <a:prstGeom prst="roundRect">
            <a:avLst>
              <a:gd name="adj" fmla="val 1200"/>
            </a:avLst>
          </a:prstGeom>
          <a:solidFill>
            <a:srgbClr val="F2F9F4"/>
          </a:solidFill>
          <a:ln w="12700">
            <a:solidFill>
              <a:srgbClr val="E8F4EC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pic>
        <p:nvPicPr>
          <p:cNvPr id="12" name="Image 0" descr="media/image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8648" y="1828800"/>
            <a:ext cx="5739063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7A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Scaling up the number of agents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66928" y="1216152"/>
            <a:ext cx="1371600" cy="0"/>
          </a:xfrm>
          <a:prstGeom prst="line">
            <a:avLst/>
          </a:prstGeom>
          <a:noFill/>
          <a:ln w="31750">
            <a:solidFill>
              <a:srgbClr val="2E9E5A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4" name="Shape 2"/>
          <p:cNvSpPr/>
          <p:nvPr/>
        </p:nvSpPr>
        <p:spPr>
          <a:xfrm>
            <a:off x="548640" y="1417320"/>
            <a:ext cx="11109960" cy="4114800"/>
          </a:xfrm>
          <a:prstGeom prst="roundRect">
            <a:avLst>
              <a:gd name="adj" fmla="val 1111"/>
            </a:avLst>
          </a:prstGeom>
          <a:solidFill>
            <a:srgbClr val="F2F9F4"/>
          </a:solidFill>
          <a:ln w="12700">
            <a:solidFill>
              <a:srgbClr val="E8F4EC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pic>
        <p:nvPicPr>
          <p:cNvPr id="5" name="Image 0" descr="media/image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047" y="1527048"/>
            <a:ext cx="10193146" cy="389534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685800" y="5715000"/>
            <a:ext cx="10789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 at </a:t>
            </a:r>
            <a:r>
              <a:rPr lang="en-US" sz="2200" b="1" dirty="0">
                <a:solidFill>
                  <a:srgbClr val="1B7A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= 2²⁰ (~1M agents)</a:t>
            </a:r>
            <a:r>
              <a:rPr lang="en-US" sz="22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about 96% of agents are jailbroken by round 22.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7A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Recovery vs. transmission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66928" y="1216152"/>
            <a:ext cx="1371600" cy="0"/>
          </a:xfrm>
          <a:prstGeom prst="line">
            <a:avLst/>
          </a:prstGeom>
          <a:noFill/>
          <a:ln w="31750">
            <a:solidFill>
              <a:srgbClr val="2E9E5A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4" name="Shape 2"/>
          <p:cNvSpPr/>
          <p:nvPr/>
        </p:nvSpPr>
        <p:spPr>
          <a:xfrm>
            <a:off x="658368" y="1554480"/>
            <a:ext cx="5349240" cy="3291840"/>
          </a:xfrm>
          <a:prstGeom prst="roundRect">
            <a:avLst>
              <a:gd name="adj" fmla="val 2222"/>
            </a:avLst>
          </a:prstGeom>
          <a:solidFill>
            <a:srgbClr val="F2F9F4"/>
          </a:solidFill>
          <a:ln w="12700">
            <a:solidFill>
              <a:srgbClr val="E8F4EC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5" name="Text 3"/>
          <p:cNvSpPr txBox="1"/>
          <p:nvPr/>
        </p:nvSpPr>
        <p:spPr>
          <a:xfrm>
            <a:off x="658368" y="1737360"/>
            <a:ext cx="5349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B7A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Recovery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2761488" y="2331720"/>
            <a:ext cx="1143000" cy="0"/>
          </a:xfrm>
          <a:prstGeom prst="line">
            <a:avLst/>
          </a:prstGeom>
          <a:noFill/>
          <a:ln w="25400">
            <a:solidFill>
              <a:srgbClr val="2E9E5A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7" name="Shape 5"/>
          <p:cNvSpPr/>
          <p:nvPr/>
        </p:nvSpPr>
        <p:spPr>
          <a:xfrm>
            <a:off x="996696" y="2701138"/>
            <a:ext cx="100584" cy="100584"/>
          </a:xfrm>
          <a:prstGeom prst="rect">
            <a:avLst/>
          </a:prstGeom>
          <a:solidFill>
            <a:srgbClr val="1B7A3D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8" name="Text 6"/>
          <p:cNvSpPr txBox="1"/>
          <p:nvPr/>
        </p:nvSpPr>
        <p:spPr>
          <a:xfrm>
            <a:off x="1252728" y="2560320"/>
            <a:ext cx="4480560" cy="473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Depends on album size (varied 2–10)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996696" y="3266237"/>
            <a:ext cx="100584" cy="100584"/>
          </a:xfrm>
          <a:prstGeom prst="rect">
            <a:avLst/>
          </a:prstGeom>
          <a:solidFill>
            <a:srgbClr val="1B7A3D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10" name="Text 8"/>
          <p:cNvSpPr txBox="1"/>
          <p:nvPr/>
        </p:nvSpPr>
        <p:spPr>
          <a:xfrm>
            <a:off x="1252728" y="3125419"/>
            <a:ext cx="4480560" cy="473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Smaller album → higher recovery rate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996696" y="3831336"/>
            <a:ext cx="100584" cy="100584"/>
          </a:xfrm>
          <a:prstGeom prst="rect">
            <a:avLst/>
          </a:prstGeom>
          <a:solidFill>
            <a:srgbClr val="1B7A3D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12" name="Text 10"/>
          <p:cNvSpPr txBox="1"/>
          <p:nvPr/>
        </p:nvSpPr>
        <p:spPr>
          <a:xfrm>
            <a:off x="1252728" y="3690518"/>
            <a:ext cx="4480560" cy="473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Still reaches 100%, just slower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6172200" y="1554480"/>
            <a:ext cx="5349240" cy="3291840"/>
          </a:xfrm>
          <a:prstGeom prst="roundRect">
            <a:avLst>
              <a:gd name="adj" fmla="val 2222"/>
            </a:avLst>
          </a:prstGeom>
          <a:solidFill>
            <a:srgbClr val="F2F9F4"/>
          </a:solidFill>
          <a:ln w="12700">
            <a:solidFill>
              <a:srgbClr val="E8F4EC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14" name="Text 12"/>
          <p:cNvSpPr txBox="1"/>
          <p:nvPr/>
        </p:nvSpPr>
        <p:spPr>
          <a:xfrm>
            <a:off x="6172200" y="1737360"/>
            <a:ext cx="5349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B7A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Transmission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8275320" y="2331720"/>
            <a:ext cx="1143000" cy="0"/>
          </a:xfrm>
          <a:prstGeom prst="line">
            <a:avLst/>
          </a:prstGeom>
          <a:noFill/>
          <a:ln w="25400">
            <a:solidFill>
              <a:srgbClr val="2E9E5A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16" name="Shape 14"/>
          <p:cNvSpPr/>
          <p:nvPr/>
        </p:nvSpPr>
        <p:spPr>
          <a:xfrm>
            <a:off x="6510528" y="2701138"/>
            <a:ext cx="100584" cy="100584"/>
          </a:xfrm>
          <a:prstGeom prst="rect">
            <a:avLst/>
          </a:prstGeom>
          <a:solidFill>
            <a:srgbClr val="1B7A3D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17" name="Text 15"/>
          <p:cNvSpPr txBox="1"/>
          <p:nvPr/>
        </p:nvSpPr>
        <p:spPr>
          <a:xfrm>
            <a:off x="6766560" y="2560320"/>
            <a:ext cx="4480560" cy="473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Depends on RAG retrieving </a:t>
            </a:r>
            <a:r>
              <a:rPr lang="en-US" sz="2200" b="1" dirty="0">
                <a:solidFill>
                  <a:srgbClr val="C0141C"/>
                </a:solidFill>
              </a:rPr>
              <a:t>V</a:t>
            </a:r>
            <a:r>
              <a:rPr lang="en-US" sz="2200" b="1" baseline="30000" dirty="0">
                <a:solidFill>
                  <a:srgbClr val="C0141C"/>
                </a:solidFill>
              </a:rPr>
              <a:t>adv</a:t>
            </a:r>
            <a:endParaRPr lang="en-US" sz="2200" dirty="0"/>
          </a:p>
        </p:txBody>
      </p:sp>
      <p:sp>
        <p:nvSpPr>
          <p:cNvPr id="18" name="Shape 16"/>
          <p:cNvSpPr/>
          <p:nvPr/>
        </p:nvSpPr>
        <p:spPr>
          <a:xfrm>
            <a:off x="6510528" y="3266237"/>
            <a:ext cx="100584" cy="100584"/>
          </a:xfrm>
          <a:prstGeom prst="rect">
            <a:avLst/>
          </a:prstGeom>
          <a:solidFill>
            <a:srgbClr val="1B7A3D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19" name="Text 17"/>
          <p:cNvSpPr txBox="1"/>
          <p:nvPr/>
        </p:nvSpPr>
        <p:spPr>
          <a:xfrm>
            <a:off x="6766560" y="3125419"/>
            <a:ext cx="4480560" cy="855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Questioner's RAG must pick </a:t>
            </a:r>
            <a:r>
              <a:rPr lang="en-US" sz="2200" b="1" dirty="0">
                <a:solidFill>
                  <a:srgbClr val="C0141C"/>
                </a:solidFill>
              </a:rPr>
              <a:t>V</a:t>
            </a:r>
            <a:r>
              <a:rPr lang="en-US" sz="2200" b="1" baseline="30000" dirty="0">
                <a:solidFill>
                  <a:srgbClr val="C0141C"/>
                </a:solidFill>
              </a:rPr>
              <a:t>adv</a:t>
            </a:r>
            <a:r>
              <a:rPr lang="en-US" sz="22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as best match</a:t>
            </a:r>
            <a:endParaRPr lang="en-US" sz="2200" dirty="0"/>
          </a:p>
        </p:txBody>
      </p:sp>
      <p:sp>
        <p:nvSpPr>
          <p:cNvPr id="20" name="Shape 18"/>
          <p:cNvSpPr/>
          <p:nvPr/>
        </p:nvSpPr>
        <p:spPr>
          <a:xfrm>
            <a:off x="6510528" y="4213555"/>
            <a:ext cx="100584" cy="100584"/>
          </a:xfrm>
          <a:prstGeom prst="rect">
            <a:avLst/>
          </a:prstGeom>
          <a:solidFill>
            <a:srgbClr val="1B7A3D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21" name="Text 19"/>
          <p:cNvSpPr txBox="1"/>
          <p:nvPr/>
        </p:nvSpPr>
        <p:spPr>
          <a:xfrm>
            <a:off x="6766560" y="4072738"/>
            <a:ext cx="4480560" cy="855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Once retrieved, it's always passed on</a:t>
            </a:r>
            <a:endParaRPr lang="en-US" sz="2200" dirty="0"/>
          </a:p>
        </p:txBody>
      </p:sp>
      <p:sp>
        <p:nvSpPr>
          <p:cNvPr id="22" name="Shape 20"/>
          <p:cNvSpPr/>
          <p:nvPr/>
        </p:nvSpPr>
        <p:spPr>
          <a:xfrm>
            <a:off x="658368" y="5074920"/>
            <a:ext cx="10881360" cy="1143000"/>
          </a:xfrm>
          <a:prstGeom prst="roundRect">
            <a:avLst>
              <a:gd name="adj" fmla="val 6400"/>
            </a:avLst>
          </a:prstGeom>
          <a:solidFill>
            <a:srgbClr val="1B7A3D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23" name="Text 21"/>
          <p:cNvSpPr txBox="1"/>
          <p:nvPr/>
        </p:nvSpPr>
        <p:spPr>
          <a:xfrm>
            <a:off x="914400" y="5074920"/>
            <a:ext cx="1037844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If recovery rate &lt; transmission rate, spread is contained </a:t>
            </a:r>
            <a:r>
              <a:rPr lang="en-US" sz="2200" dirty="0">
                <a:solidFill>
                  <a:srgbClr val="DFF3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but no practical method is known.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036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 txBox="1"/>
          <p:nvPr/>
        </p:nvSpPr>
        <p:spPr>
          <a:xfrm>
            <a:off x="658368" y="640080"/>
            <a:ext cx="10058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takeaways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508760"/>
            <a:ext cx="1371600" cy="0"/>
          </a:xfrm>
          <a:prstGeom prst="line">
            <a:avLst/>
          </a:prstGeom>
          <a:noFill/>
          <a:ln w="31750">
            <a:solidFill>
              <a:srgbClr val="2E9E5A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5" name="Shape 3"/>
          <p:cNvSpPr/>
          <p:nvPr/>
        </p:nvSpPr>
        <p:spPr>
          <a:xfrm>
            <a:off x="685800" y="1965960"/>
            <a:ext cx="530352" cy="530352"/>
          </a:xfrm>
          <a:prstGeom prst="ellipse">
            <a:avLst/>
          </a:prstGeom>
          <a:solidFill>
            <a:srgbClr val="2E9E5A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6" name="Text 4"/>
          <p:cNvSpPr txBox="1"/>
          <p:nvPr/>
        </p:nvSpPr>
        <p:spPr>
          <a:xfrm>
            <a:off x="685800" y="1965960"/>
            <a:ext cx="530352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036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1417320" y="1837944"/>
            <a:ext cx="10058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EAF6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imperceptible image, </a:t>
            </a:r>
            <a:r>
              <a:rPr lang="en-US" sz="2200" b="1" dirty="0">
                <a:solidFill>
                  <a:srgbClr val="C0141C"/>
                </a:solidFill>
              </a:rPr>
              <a:t>V</a:t>
            </a:r>
            <a:r>
              <a:rPr lang="en-US" sz="2200" b="1" baseline="30000" dirty="0">
                <a:solidFill>
                  <a:srgbClr val="C0141C"/>
                </a:solidFill>
              </a:rPr>
              <a:t>adv</a:t>
            </a:r>
            <a:r>
              <a:rPr lang="en-US" sz="2200" dirty="0">
                <a:solidFill>
                  <a:srgbClr val="EAF6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becomes a jailbreak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685800" y="3044952"/>
            <a:ext cx="530352" cy="530352"/>
          </a:xfrm>
          <a:prstGeom prst="ellipse">
            <a:avLst/>
          </a:prstGeom>
          <a:solidFill>
            <a:srgbClr val="2E9E5A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9" name="Text 7"/>
          <p:cNvSpPr txBox="1"/>
          <p:nvPr/>
        </p:nvSpPr>
        <p:spPr>
          <a:xfrm>
            <a:off x="685800" y="3044952"/>
            <a:ext cx="530352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036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1417320" y="2916936"/>
            <a:ext cx="10058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EAF6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spreads exponentially to ~1M agents within ~22 chat rounds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685800" y="4123944"/>
            <a:ext cx="530352" cy="530352"/>
          </a:xfrm>
          <a:prstGeom prst="ellipse">
            <a:avLst/>
          </a:prstGeom>
          <a:solidFill>
            <a:srgbClr val="2E9E5A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12" name="Text 10"/>
          <p:cNvSpPr txBox="1"/>
          <p:nvPr/>
        </p:nvSpPr>
        <p:spPr>
          <a:xfrm>
            <a:off x="685800" y="4123944"/>
            <a:ext cx="530352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036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1417320" y="3995928"/>
            <a:ext cx="10058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EAF6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memory + RAG retrieval are the infection vector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685800" y="5202936"/>
            <a:ext cx="530352" cy="530352"/>
          </a:xfrm>
          <a:prstGeom prst="ellipse">
            <a:avLst/>
          </a:prstGeom>
          <a:solidFill>
            <a:srgbClr val="2E9E5A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15" name="Text 13"/>
          <p:cNvSpPr txBox="1"/>
          <p:nvPr/>
        </p:nvSpPr>
        <p:spPr>
          <a:xfrm>
            <a:off x="685800" y="5202936"/>
            <a:ext cx="530352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036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5074920"/>
            <a:ext cx="10058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EAF6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Containing the spread remains an open problem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7A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What's new &amp; open risks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66928" y="1216152"/>
            <a:ext cx="1371600" cy="0"/>
          </a:xfrm>
          <a:prstGeom prst="line">
            <a:avLst/>
          </a:prstGeom>
          <a:noFill/>
          <a:ln w="31750">
            <a:solidFill>
              <a:srgbClr val="2E9E5A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4" name="Shape 2"/>
          <p:cNvSpPr/>
          <p:nvPr/>
        </p:nvSpPr>
        <p:spPr>
          <a:xfrm>
            <a:off x="658368" y="1508760"/>
            <a:ext cx="11064240" cy="960120"/>
          </a:xfrm>
          <a:prstGeom prst="roundRect">
            <a:avLst>
              <a:gd name="adj" fmla="val 7619"/>
            </a:avLst>
          </a:prstGeom>
          <a:solidFill>
            <a:srgbClr val="E8F4EC"/>
          </a:solidFill>
          <a:ln w="12700">
            <a:solidFill>
              <a:srgbClr val="E8F4EC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5" name="Text 3"/>
          <p:cNvSpPr txBox="1"/>
          <p:nvPr/>
        </p:nvSpPr>
        <p:spPr>
          <a:xfrm>
            <a:off x="914400" y="1508760"/>
            <a:ext cx="1060704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B7A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Now:  </a:t>
            </a:r>
            <a:r>
              <a:rPr lang="en-US" sz="22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prompt injection spreads even better than adversarial images.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658368" y="2743200"/>
            <a:ext cx="5349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B7A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Possible defenses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76656" y="3432658"/>
            <a:ext cx="100584" cy="100584"/>
          </a:xfrm>
          <a:prstGeom prst="rect">
            <a:avLst/>
          </a:prstGeom>
          <a:solidFill>
            <a:srgbClr val="1B7A3D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8" name="Text 6"/>
          <p:cNvSpPr txBox="1"/>
          <p:nvPr/>
        </p:nvSpPr>
        <p:spPr>
          <a:xfrm>
            <a:off x="932688" y="3291840"/>
            <a:ext cx="5074920" cy="473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 anomalous agents via review agents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676656" y="3997757"/>
            <a:ext cx="100584" cy="100584"/>
          </a:xfrm>
          <a:prstGeom prst="rect">
            <a:avLst/>
          </a:prstGeom>
          <a:solidFill>
            <a:srgbClr val="1B7A3D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10" name="Text 8"/>
          <p:cNvSpPr txBox="1"/>
          <p:nvPr/>
        </p:nvSpPr>
        <p:spPr>
          <a:xfrm>
            <a:off x="932688" y="3856939"/>
            <a:ext cx="5074920" cy="473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 agents by a credibility score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676656" y="4562856"/>
            <a:ext cx="100584" cy="100584"/>
          </a:xfrm>
          <a:prstGeom prst="rect">
            <a:avLst/>
          </a:prstGeom>
          <a:solidFill>
            <a:srgbClr val="1B7A3D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12" name="Text 10"/>
          <p:cNvSpPr txBox="1"/>
          <p:nvPr/>
        </p:nvSpPr>
        <p:spPr>
          <a:xfrm>
            <a:off x="932688" y="4422038"/>
            <a:ext cx="5074920" cy="473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activity logs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6355080" y="2743200"/>
            <a:ext cx="5349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B7A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Broader multi-agent risks</a:t>
            </a:r>
            <a:endParaRPr lang="en-US" sz="2400" dirty="0"/>
          </a:p>
        </p:txBody>
      </p:sp>
      <p:sp>
        <p:nvSpPr>
          <p:cNvPr id="14" name="Shape 12"/>
          <p:cNvSpPr/>
          <p:nvPr/>
        </p:nvSpPr>
        <p:spPr>
          <a:xfrm>
            <a:off x="6373368" y="3432658"/>
            <a:ext cx="100584" cy="100584"/>
          </a:xfrm>
          <a:prstGeom prst="rect">
            <a:avLst/>
          </a:prstGeom>
          <a:solidFill>
            <a:srgbClr val="1B7A3D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15" name="Text 13"/>
          <p:cNvSpPr txBox="1"/>
          <p:nvPr/>
        </p:nvSpPr>
        <p:spPr>
          <a:xfrm>
            <a:off x="6629400" y="3291840"/>
            <a:ext cx="5074920" cy="473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Agents pursuing a goal may collude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6373368" y="3997757"/>
            <a:ext cx="100584" cy="100584"/>
          </a:xfrm>
          <a:prstGeom prst="rect">
            <a:avLst/>
          </a:prstGeom>
          <a:solidFill>
            <a:srgbClr val="1B7A3D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17" name="Text 15"/>
          <p:cNvSpPr txBox="1"/>
          <p:nvPr/>
        </p:nvSpPr>
        <p:spPr>
          <a:xfrm>
            <a:off x="6629400" y="3856939"/>
            <a:ext cx="5074920" cy="473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may hide collusion via secret messages</a:t>
            </a:r>
            <a:endParaRPr lang="en-US" sz="2200" dirty="0"/>
          </a:p>
        </p:txBody>
      </p:sp>
      <p:sp>
        <p:nvSpPr>
          <p:cNvPr id="18" name="Shape 16"/>
          <p:cNvSpPr/>
          <p:nvPr/>
        </p:nvSpPr>
        <p:spPr>
          <a:xfrm>
            <a:off x="6373368" y="4692827"/>
            <a:ext cx="100584" cy="100584"/>
          </a:xfrm>
          <a:prstGeom prst="rect">
            <a:avLst/>
          </a:prstGeom>
          <a:solidFill>
            <a:srgbClr val="1B7A3D"/>
          </a:solidFill>
          <a:ln/>
        </p:spPr>
        <p:txBody>
          <a:bodyPr/>
          <a:lstStyle/>
          <a:p>
            <a:endParaRPr lang="en-DE"/>
          </a:p>
        </p:txBody>
      </p:sp>
      <p:sp>
        <p:nvSpPr>
          <p:cNvPr id="19" name="Text 17"/>
          <p:cNvSpPr txBox="1"/>
          <p:nvPr/>
        </p:nvSpPr>
        <p:spPr>
          <a:xfrm>
            <a:off x="6629400" y="4493362"/>
            <a:ext cx="5074920" cy="855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looks benign, but acts maliciously together</a:t>
            </a:r>
            <a:endParaRPr lang="en-US" sz="22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7CCF3FF-E16B-85DE-67E0-BB1BDEE0484F}"/>
              </a:ext>
            </a:extLst>
          </p:cNvPr>
          <p:cNvSpPr txBox="1"/>
          <p:nvPr/>
        </p:nvSpPr>
        <p:spPr>
          <a:xfrm>
            <a:off x="548640" y="6289286"/>
            <a:ext cx="10591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https://</a:t>
            </a:r>
            <a:r>
              <a:rPr lang="en-GB" dirty="0" err="1">
                <a:solidFill>
                  <a:schemeClr val="bg1">
                    <a:lumMod val="65000"/>
                  </a:schemeClr>
                </a:solidFill>
              </a:rPr>
              <a:t>github.com</a:t>
            </a:r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/</a:t>
            </a:r>
            <a:r>
              <a:rPr lang="en-GB" dirty="0" err="1">
                <a:solidFill>
                  <a:schemeClr val="bg1">
                    <a:lumMod val="65000"/>
                  </a:schemeClr>
                </a:solidFill>
              </a:rPr>
              <a:t>aisa</a:t>
            </a:r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-group/</a:t>
            </a:r>
            <a:r>
              <a:rPr lang="en-GB" dirty="0" err="1">
                <a:solidFill>
                  <a:schemeClr val="bg1">
                    <a:lumMod val="65000"/>
                  </a:schemeClr>
                </a:solidFill>
              </a:rPr>
              <a:t>tue</a:t>
            </a:r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-ai-safety-course/blob/main/lecture-slides/lecture-11-multi-agent-safety.pdf</a:t>
            </a:r>
            <a:endParaRPr lang="en-DE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036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 txBox="1"/>
          <p:nvPr/>
        </p:nvSpPr>
        <p:spPr>
          <a:xfrm>
            <a:off x="0" y="2697480"/>
            <a:ext cx="12191695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Backup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0" y="3886200"/>
            <a:ext cx="121916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i="1" dirty="0">
                <a:solidFill>
                  <a:srgbClr val="8FD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Appendix &amp; open questions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B7A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Adversary details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66928" y="1216152"/>
            <a:ext cx="1371600" cy="0"/>
          </a:xfrm>
          <a:prstGeom prst="line">
            <a:avLst/>
          </a:prstGeom>
          <a:noFill/>
          <a:ln w="31750">
            <a:solidFill>
              <a:srgbClr val="2E9E5A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4" name="Shape 2"/>
          <p:cNvSpPr/>
          <p:nvPr/>
        </p:nvSpPr>
        <p:spPr>
          <a:xfrm>
            <a:off x="658368" y="2286000"/>
            <a:ext cx="2606040" cy="2468880"/>
          </a:xfrm>
          <a:prstGeom prst="roundRect">
            <a:avLst>
              <a:gd name="adj" fmla="val 3704"/>
            </a:avLst>
          </a:prstGeom>
          <a:solidFill>
            <a:srgbClr val="E8F4EC"/>
          </a:solidFill>
          <a:ln w="12700">
            <a:solidFill>
              <a:srgbClr val="E8F4EC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5" name="Text 3"/>
          <p:cNvSpPr txBox="1"/>
          <p:nvPr/>
        </p:nvSpPr>
        <p:spPr>
          <a:xfrm>
            <a:off x="658368" y="2697480"/>
            <a:ext cx="2606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600" b="1" dirty="0">
                <a:solidFill>
                  <a:srgbClr val="1B7A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64</a:t>
            </a:r>
            <a:endParaRPr lang="en-US" sz="4600" dirty="0"/>
          </a:p>
        </p:txBody>
      </p:sp>
      <p:sp>
        <p:nvSpPr>
          <p:cNvPr id="6" name="Text 4"/>
          <p:cNvSpPr txBox="1"/>
          <p:nvPr/>
        </p:nvSpPr>
        <p:spPr>
          <a:xfrm>
            <a:off x="768096" y="3886200"/>
            <a:ext cx="238658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agents  (N)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566160" y="2286000"/>
            <a:ext cx="2606040" cy="2468880"/>
          </a:xfrm>
          <a:prstGeom prst="roundRect">
            <a:avLst>
              <a:gd name="adj" fmla="val 3704"/>
            </a:avLst>
          </a:prstGeom>
          <a:solidFill>
            <a:srgbClr val="1B7A3D"/>
          </a:solidFill>
          <a:ln w="12700">
            <a:solidFill>
              <a:srgbClr val="E8F4EC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8" name="Text 6"/>
          <p:cNvSpPr txBox="1"/>
          <p:nvPr/>
        </p:nvSpPr>
        <p:spPr>
          <a:xfrm>
            <a:off x="3566160" y="2697480"/>
            <a:ext cx="2606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32</a:t>
            </a:r>
            <a:endParaRPr lang="en-US" sz="4600" dirty="0"/>
          </a:p>
        </p:txBody>
      </p:sp>
      <p:sp>
        <p:nvSpPr>
          <p:cNvPr id="9" name="Text 7"/>
          <p:cNvSpPr txBox="1"/>
          <p:nvPr/>
        </p:nvSpPr>
        <p:spPr>
          <a:xfrm>
            <a:off x="3675888" y="3886200"/>
            <a:ext cx="238658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DFF3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 rounds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6473952" y="2286000"/>
            <a:ext cx="2606040" cy="2468880"/>
          </a:xfrm>
          <a:prstGeom prst="roundRect">
            <a:avLst>
              <a:gd name="adj" fmla="val 3704"/>
            </a:avLst>
          </a:prstGeom>
          <a:solidFill>
            <a:srgbClr val="E8F4EC"/>
          </a:solidFill>
          <a:ln w="12700">
            <a:solidFill>
              <a:srgbClr val="E8F4EC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11" name="Text 9"/>
          <p:cNvSpPr txBox="1"/>
          <p:nvPr/>
        </p:nvSpPr>
        <p:spPr>
          <a:xfrm>
            <a:off x="6473952" y="2697480"/>
            <a:ext cx="2606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600" b="1" dirty="0">
                <a:solidFill>
                  <a:srgbClr val="1B7A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1024</a:t>
            </a:r>
            <a:endParaRPr lang="en-US" sz="460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3886200"/>
            <a:ext cx="238658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1623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 records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9381744" y="2286000"/>
            <a:ext cx="2606040" cy="2468880"/>
          </a:xfrm>
          <a:prstGeom prst="roundRect">
            <a:avLst>
              <a:gd name="adj" fmla="val 3704"/>
            </a:avLst>
          </a:prstGeom>
          <a:solidFill>
            <a:srgbClr val="1B7A3D"/>
          </a:solidFill>
          <a:ln w="12700">
            <a:solidFill>
              <a:srgbClr val="E8F4EC"/>
            </a:solidFill>
            <a:prstDash val="solid"/>
          </a:ln>
        </p:spPr>
        <p:txBody>
          <a:bodyPr/>
          <a:lstStyle/>
          <a:p>
            <a:endParaRPr lang="en-DE"/>
          </a:p>
        </p:txBody>
      </p:sp>
      <p:sp>
        <p:nvSpPr>
          <p:cNvPr id="14" name="Text 12"/>
          <p:cNvSpPr txBox="1"/>
          <p:nvPr/>
        </p:nvSpPr>
        <p:spPr>
          <a:xfrm>
            <a:off x="9381744" y="2697480"/>
            <a:ext cx="2606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512</a:t>
            </a:r>
            <a:endParaRPr lang="en-US" sz="4600" dirty="0"/>
          </a:p>
        </p:txBody>
      </p:sp>
      <p:sp>
        <p:nvSpPr>
          <p:cNvPr id="15" name="Text 13"/>
          <p:cNvSpPr txBox="1"/>
          <p:nvPr/>
        </p:nvSpPr>
        <p:spPr>
          <a:xfrm>
            <a:off x="9491472" y="3886200"/>
            <a:ext cx="2386584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DFF3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sampled for the image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776</Words>
  <Application>Microsoft Macintosh PowerPoint</Application>
  <PresentationFormat>Widescreen</PresentationFormat>
  <Paragraphs>145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Rajaram, Sara</cp:lastModifiedBy>
  <cp:revision>21</cp:revision>
  <dcterms:created xsi:type="dcterms:W3CDTF">2026-10-12T07:01:58Z</dcterms:created>
  <dcterms:modified xsi:type="dcterms:W3CDTF">2026-10-25T20:46:21Z</dcterms:modified>
</cp:coreProperties>
</file>